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9906000" cy="6858000" type="A4"/>
  <p:notesSz cx="6805613" cy="9939338"/>
  <p:embeddedFontLst>
    <p:embeddedFont>
      <p:font typeface="나눔고딕" panose="020B0600000101010101" charset="-127"/>
      <p:regular r:id="rId24"/>
      <p:bold r:id="rId25"/>
    </p:embeddedFont>
    <p:embeddedFont>
      <p:font typeface="Malgun Gothic" panose="020B0503020000020004" pitchFamily="50" charset="-127"/>
      <p:regular r:id="rId26"/>
      <p:bold r:id="rId27"/>
    </p:embeddedFont>
    <p:embeddedFont>
      <p:font typeface="Calibri" panose="020F0502020204030204" pitchFamily="34" charset="0"/>
      <p:regular r:id="rId28"/>
      <p:bold r:id="rId29"/>
      <p:italic r:id="rId30"/>
      <p:boldItalic r:id="rId31"/>
    </p:embeddedFont>
    <p:embeddedFont>
      <p:font typeface="Lato" panose="020B0600000101010101" charset="0"/>
      <p:regular r:id="rId32"/>
      <p:bold r:id="rId33"/>
      <p:italic r:id="rId34"/>
      <p:boldItalic r:id="rId35"/>
    </p:embeddedFont>
    <p:embeddedFont>
      <p:font typeface="Montserrat" panose="020B0600000101010101"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0CCE71-4E4C-439B-87C2-88E6D4536BB8}">
  <a:tblStyle styleId="{3D0CCE71-4E4C-439B-87C2-88E6D4536B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95" autoAdjust="0"/>
  </p:normalViewPr>
  <p:slideViewPr>
    <p:cSldViewPr snapToGrid="0">
      <p:cViewPr varScale="1">
        <p:scale>
          <a:sx n="54" d="100"/>
          <a:sy n="54" d="100"/>
        </p:scale>
        <p:origin x="1512" y="40"/>
      </p:cViewPr>
      <p:guideLst>
        <p:guide orient="horz"/>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9575" cy="4984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54450" y="0"/>
            <a:ext cx="2949575" cy="4984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1038" y="4783138"/>
            <a:ext cx="5443537" cy="39131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40863"/>
            <a:ext cx="2949575" cy="4984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54450" y="9440863"/>
            <a:ext cx="2949575" cy="4984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10859709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62018ce1b_5_2630: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62018ce1b_5_2630: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dirty="0"/>
              <a:t>안녕하십니까 b반4조</a:t>
            </a:r>
            <a:r>
              <a:rPr lang="en-US" altLang="ko-KR" dirty="0"/>
              <a:t> </a:t>
            </a:r>
            <a:r>
              <a:rPr lang="ko-KR" altLang="en-US" dirty="0"/>
              <a:t>발표를 맡은</a:t>
            </a:r>
            <a:r>
              <a:rPr lang="ko-KR" dirty="0"/>
              <a:t> </a:t>
            </a:r>
            <a:r>
              <a:rPr lang="ko-KR" dirty="0" err="1"/>
              <a:t>최영요입니ㅏ다</a:t>
            </a:r>
            <a:r>
              <a:rPr lang="ko-KR" dirty="0"/>
              <a:t>. </a:t>
            </a:r>
            <a:r>
              <a:rPr lang="ko-KR" dirty="0" err="1"/>
              <a:t>저희조는</a:t>
            </a:r>
            <a:r>
              <a:rPr lang="ko-KR" dirty="0"/>
              <a:t> 저해상도 이미지 복원을 통한 차량판독을 주제로 프로젝트를 진행하였</a:t>
            </a:r>
            <a:r>
              <a:rPr lang="ko-KR" altLang="en-US" dirty="0"/>
              <a:t>습니다</a:t>
            </a:r>
            <a:r>
              <a:rPr lang="en-US" altLang="ko-KR" dirty="0"/>
              <a:t>. </a:t>
            </a:r>
            <a:r>
              <a:rPr lang="ko-KR" altLang="en-US" dirty="0"/>
              <a:t>그리고 여러 개의 멀티 모델을 적용하여 차량을 </a:t>
            </a:r>
            <a:r>
              <a:rPr lang="ko-KR" altLang="en-US" dirty="0" err="1"/>
              <a:t>판독하기때문에</a:t>
            </a:r>
            <a:r>
              <a:rPr lang="ko-KR" altLang="en-US" dirty="0"/>
              <a:t> </a:t>
            </a:r>
            <a:r>
              <a:rPr lang="en-US" altLang="ko-KR" dirty="0" err="1"/>
              <a:t>Mutiplation</a:t>
            </a:r>
            <a:r>
              <a:rPr lang="ko-KR" altLang="en-US" dirty="0"/>
              <a:t>의 </a:t>
            </a:r>
            <a:r>
              <a:rPr lang="en-US" altLang="ko-KR" dirty="0" err="1"/>
              <a:t>mul</a:t>
            </a:r>
            <a:r>
              <a:rPr lang="ko-KR" altLang="en-US" dirty="0"/>
              <a:t>을 </a:t>
            </a:r>
            <a:r>
              <a:rPr lang="ko-KR" altLang="en-US" dirty="0" err="1"/>
              <a:t>따온의미로</a:t>
            </a:r>
            <a:r>
              <a:rPr lang="ko-KR" altLang="en-US" dirty="0"/>
              <a:t> </a:t>
            </a:r>
            <a:r>
              <a:rPr lang="ko-KR" altLang="en-US" dirty="0" err="1"/>
              <a:t>멀카와</a:t>
            </a:r>
            <a:r>
              <a:rPr lang="ko-KR" altLang="en-US" dirty="0"/>
              <a:t> </a:t>
            </a:r>
            <a:r>
              <a:rPr lang="ko-KR" altLang="en-US" dirty="0" err="1"/>
              <a:t>저차가</a:t>
            </a:r>
            <a:r>
              <a:rPr lang="ko-KR" altLang="en-US" dirty="0"/>
              <a:t> </a:t>
            </a:r>
            <a:r>
              <a:rPr lang="ko-KR" altLang="en-US" dirty="0" err="1"/>
              <a:t>멀카</a:t>
            </a:r>
            <a:r>
              <a:rPr lang="en-US" altLang="ko-KR" dirty="0"/>
              <a:t>?</a:t>
            </a:r>
            <a:r>
              <a:rPr lang="ko-KR" altLang="en-US" dirty="0"/>
              <a:t>라는 조원의 의견을 수렴하여 </a:t>
            </a:r>
            <a:r>
              <a:rPr lang="ko-KR" altLang="en-US" dirty="0" err="1"/>
              <a:t>멀카라는</a:t>
            </a:r>
            <a:r>
              <a:rPr lang="ko-KR" altLang="en-US" dirty="0"/>
              <a:t> 이름을 지었습니다</a:t>
            </a:r>
            <a:r>
              <a:rPr lang="en-US" altLang="ko-KR" dirty="0"/>
              <a:t>.</a:t>
            </a:r>
            <a:endParaRPr dirty="0"/>
          </a:p>
        </p:txBody>
      </p:sp>
      <p:sp>
        <p:nvSpPr>
          <p:cNvPr id="151" name="Google Shape;151;g862018ce1b_5_2630: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0a7acd1d7_1_38: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0a7acd1d7_1_38: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다음은 크롭되어진 번호판 이미지를 ocr을 사용하여 자동차 번호를 텍스트로 가져올 수 있을 것으로 생각하였습니다.</a:t>
            </a:r>
            <a:endParaRPr/>
          </a:p>
        </p:txBody>
      </p:sp>
      <p:sp>
        <p:nvSpPr>
          <p:cNvPr id="246" name="Google Shape;246;g80a7acd1d7_1_38: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7550fb91c_8_49: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87550fb91c_8_49:notes"/>
          <p:cNvSpPr txBox="1">
            <a:spLocks noGrp="1"/>
          </p:cNvSpPr>
          <p:nvPr>
            <p:ph type="body" idx="1"/>
          </p:nvPr>
        </p:nvSpPr>
        <p:spPr>
          <a:xfrm>
            <a:off x="681038" y="4783138"/>
            <a:ext cx="5443500" cy="3913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전체적인 동작 방식에 대해 설명 하겠습니다.</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우선 데이터를 수집하여 전처리 후 SR을 통해 사진을 복원합니다 그리고</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Object detection을 통해 차량혹은 번호판 을 추출합니다.</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이후 차종을 ㄴ모델에 넣어 차종을판단합니다그리고 번호판을 인식했을시에 opencv와 ocr을 통해 번호판 데이터를 추출하고 텍스트화합니다</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이후 결과 값을 클라이언트에게 정보를 제공해 주는 구조를 가지고있스빈다.</a:t>
            </a:r>
            <a:endParaRPr/>
          </a:p>
        </p:txBody>
      </p:sp>
      <p:sp>
        <p:nvSpPr>
          <p:cNvPr id="258" name="Google Shape;258;g87550fb91c_8_49:notes"/>
          <p:cNvSpPr txBox="1">
            <a:spLocks noGrp="1"/>
          </p:cNvSpPr>
          <p:nvPr>
            <p:ph type="sldNum" idx="12"/>
          </p:nvPr>
        </p:nvSpPr>
        <p:spPr>
          <a:xfrm>
            <a:off x="3854450" y="9440863"/>
            <a:ext cx="2949600" cy="4986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62018ce1b_5_2732: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62018ce1b_5_2732: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dirty="0"/>
              <a:t>그리고 이 슬라이드부터는 구현 과정입니다. 먼저 SR</a:t>
            </a:r>
            <a:r>
              <a:rPr lang="ko-KR" dirty="0" err="1"/>
              <a:t>ㅇ입니다</a:t>
            </a:r>
            <a:r>
              <a:rPr lang="ko-KR" dirty="0"/>
              <a:t>. pretrained된 인풋과 </a:t>
            </a:r>
            <a:r>
              <a:rPr lang="ko-KR" dirty="0" err="1"/>
              <a:t>아웃풀을</a:t>
            </a:r>
            <a:r>
              <a:rPr lang="ko-KR" dirty="0"/>
              <a:t> 사진에서 </a:t>
            </a:r>
            <a:r>
              <a:rPr lang="ko-KR" dirty="0" err="1"/>
              <a:t>보실수있습니ㅏㄷ</a:t>
            </a:r>
            <a:r>
              <a:rPr lang="ko-KR" dirty="0"/>
              <a:t>.  </a:t>
            </a:r>
            <a:r>
              <a:rPr lang="ko-KR" dirty="0" err="1"/>
              <a:t>위의사진은</a:t>
            </a:r>
            <a:r>
              <a:rPr lang="ko-KR" dirty="0"/>
              <a:t> 이미지복원이 </a:t>
            </a:r>
            <a:r>
              <a:rPr lang="ko-KR" dirty="0" err="1"/>
              <a:t>어느정도</a:t>
            </a:r>
            <a:r>
              <a:rPr lang="ko-KR" dirty="0"/>
              <a:t> 되었다고 </a:t>
            </a:r>
            <a:r>
              <a:rPr lang="ko-KR" dirty="0" err="1"/>
              <a:t>판단할수있는데</a:t>
            </a:r>
            <a:r>
              <a:rPr lang="ko-KR" dirty="0"/>
              <a:t> </a:t>
            </a:r>
            <a:r>
              <a:rPr lang="ko-KR" dirty="0" err="1"/>
              <a:t>밑의사진은</a:t>
            </a:r>
            <a:r>
              <a:rPr lang="ko-KR" dirty="0"/>
              <a:t> 차량의 선정도만 </a:t>
            </a:r>
            <a:r>
              <a:rPr lang="ko-KR" dirty="0" err="1"/>
              <a:t>복원한것을</a:t>
            </a:r>
            <a:r>
              <a:rPr lang="ko-KR" dirty="0"/>
              <a:t> </a:t>
            </a:r>
            <a:r>
              <a:rPr lang="ko-KR" dirty="0" err="1"/>
              <a:t>볼수있습니다</a:t>
            </a:r>
            <a:r>
              <a:rPr lang="ko-KR" dirty="0"/>
              <a:t>. 이렇게 사진의 화질에 따라서 복원의 정도가 달라져서</a:t>
            </a:r>
            <a:endParaRPr dirty="0"/>
          </a:p>
          <a:p>
            <a:pPr marL="0" lvl="0" indent="0" algn="l" rtl="0">
              <a:spcBef>
                <a:spcPts val="0"/>
              </a:spcBef>
              <a:spcAft>
                <a:spcPts val="0"/>
              </a:spcAft>
              <a:buNone/>
            </a:pPr>
            <a:r>
              <a:rPr lang="ko-KR" dirty="0"/>
              <a:t>현재도 계속 트레인 </a:t>
            </a:r>
            <a:r>
              <a:rPr lang="ko-KR" altLang="en-US" dirty="0"/>
              <a:t>하며 적용을 해보고 있습니다</a:t>
            </a:r>
            <a:r>
              <a:rPr lang="en-US" altLang="ko-KR" dirty="0"/>
              <a:t>.</a:t>
            </a:r>
            <a:endParaRPr dirty="0"/>
          </a:p>
        </p:txBody>
      </p:sp>
      <p:sp>
        <p:nvSpPr>
          <p:cNvPr id="286" name="Google Shape;286;g862018ce1b_5_2732: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07b4323f_3_23: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807b4323f_3_23: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다음은 YOLO4의 오브젝트 디텍션입니다. INput과 같이 도로의 사진에서는 여러 차량을 디텍션하는 것을 볼수있습니다. 심지어 중앙의 차가아닌 옆에 길가에 세워진차를 더높은활률도 차로인식하여 잘라내는데에 어려움이 있었지만, 디텍트한 차의 넓이 가장큰것을 crop하는 형태로 구현했고 그결과 6만5천장중  64000장의 차 사진을 크롭할수있었습니다.</a:t>
            </a:r>
            <a:endParaRPr/>
          </a:p>
        </p:txBody>
      </p:sp>
      <p:sp>
        <p:nvSpPr>
          <p:cNvPr id="301" name="Google Shape;301;g8807b4323f_3_23: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807b4323f_7_14: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8807b4323f_7_14: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다음은 Eifficientnet입니다 이피시언트 넷은 B0부터 B7까지 있으며 B7로 갈수록 성능은 좋아지지만 비용이커지는 단점이있습니다. 그래서 프로젝트기간내에 학습시킬수있는 B1을 선택하여 모델을 학습시켰습니다. 그리고 </a:t>
            </a:r>
            <a:endParaRPr/>
          </a:p>
        </p:txBody>
      </p:sp>
      <p:sp>
        <p:nvSpPr>
          <p:cNvPr id="316" name="Google Shape;316;g8807b4323f_7_14: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807b4323f_7_21: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807b4323f_7_21: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sz="1400" dirty="0">
                <a:latin typeface="Arial"/>
                <a:ea typeface="Arial"/>
                <a:cs typeface="Arial"/>
                <a:sym typeface="Arial"/>
              </a:rPr>
              <a:t>다음 번호판이미지 처리</a:t>
            </a:r>
            <a:r>
              <a:rPr lang="ko-KR" altLang="en-US" sz="1400" dirty="0">
                <a:latin typeface="Arial"/>
                <a:ea typeface="Arial"/>
                <a:cs typeface="Arial"/>
                <a:sym typeface="Arial"/>
              </a:rPr>
              <a:t>는</a:t>
            </a:r>
            <a:r>
              <a:rPr lang="ko-KR" sz="1400" dirty="0">
                <a:latin typeface="Arial"/>
                <a:ea typeface="Arial"/>
                <a:cs typeface="Arial"/>
                <a:sym typeface="Arial"/>
              </a:rPr>
              <a:t> 번호판을 </a:t>
            </a:r>
            <a:r>
              <a:rPr lang="ko-KR" sz="1400" dirty="0" err="1">
                <a:latin typeface="Arial"/>
                <a:ea typeface="Arial"/>
                <a:cs typeface="Arial"/>
                <a:sym typeface="Arial"/>
              </a:rPr>
              <a:t>디텍트하고</a:t>
            </a:r>
            <a:r>
              <a:rPr lang="ko-KR" sz="1400" dirty="0">
                <a:latin typeface="Arial"/>
                <a:ea typeface="Arial"/>
                <a:cs typeface="Arial"/>
                <a:sym typeface="Arial"/>
              </a:rPr>
              <a:t> 문자열로 바꾸는 </a:t>
            </a:r>
            <a:r>
              <a:rPr lang="en-US" altLang="ko-KR" sz="1400" dirty="0" err="1">
                <a:latin typeface="Arial"/>
                <a:ea typeface="Arial"/>
                <a:cs typeface="Arial"/>
                <a:sym typeface="Arial"/>
              </a:rPr>
              <a:t>ocr</a:t>
            </a:r>
            <a:r>
              <a:rPr lang="ko-KR" sz="1400" dirty="0">
                <a:latin typeface="Arial"/>
                <a:ea typeface="Arial"/>
                <a:cs typeface="Arial"/>
                <a:sym typeface="Arial"/>
              </a:rPr>
              <a:t>모델입니다. </a:t>
            </a:r>
            <a:r>
              <a:rPr lang="en-US" altLang="ko-KR" sz="1400" dirty="0">
                <a:latin typeface="Arial"/>
                <a:ea typeface="Arial"/>
                <a:cs typeface="Arial"/>
                <a:sym typeface="Arial"/>
              </a:rPr>
              <a:t>A</a:t>
            </a:r>
            <a:r>
              <a:rPr lang="ko-KR" altLang="en-US" sz="1400" dirty="0">
                <a:latin typeface="Arial"/>
                <a:ea typeface="Arial"/>
                <a:cs typeface="Arial"/>
                <a:sym typeface="Arial"/>
              </a:rPr>
              <a:t>먼저 </a:t>
            </a:r>
            <a:r>
              <a:rPr lang="ko-KR" sz="1400" dirty="0">
                <a:latin typeface="Arial"/>
                <a:ea typeface="Arial"/>
                <a:cs typeface="Arial"/>
                <a:sym typeface="Arial"/>
              </a:rPr>
              <a:t>주어진 </a:t>
            </a:r>
            <a:r>
              <a:rPr lang="ko-KR" sz="1400" dirty="0" err="1">
                <a:latin typeface="Arial"/>
                <a:ea typeface="Arial"/>
                <a:cs typeface="Arial"/>
                <a:sym typeface="Arial"/>
              </a:rPr>
              <a:t>데이터셋에서</a:t>
            </a:r>
            <a:r>
              <a:rPr lang="ko-KR" sz="1400" dirty="0">
                <a:latin typeface="Arial"/>
                <a:ea typeface="Arial"/>
                <a:cs typeface="Arial"/>
                <a:sym typeface="Arial"/>
              </a:rPr>
              <a:t> opencv를 이용해 번호판의 이미지 박스를 검출</a:t>
            </a:r>
            <a:r>
              <a:rPr lang="ko-KR" altLang="en-US" sz="1400" dirty="0">
                <a:latin typeface="Arial"/>
                <a:ea typeface="Arial"/>
                <a:cs typeface="Arial"/>
                <a:sym typeface="Arial"/>
              </a:rPr>
              <a:t>합니다 그리고 검출한 이미지를 </a:t>
            </a:r>
            <a:r>
              <a:rPr lang="en-US" altLang="ko-KR" sz="1400" dirty="0">
                <a:latin typeface="Arial"/>
                <a:ea typeface="Arial"/>
                <a:cs typeface="Arial"/>
                <a:sym typeface="Arial"/>
              </a:rPr>
              <a:t>text</a:t>
            </a:r>
            <a:r>
              <a:rPr lang="ko-KR" altLang="en-US" sz="1400" dirty="0">
                <a:latin typeface="Arial"/>
                <a:ea typeface="Arial"/>
                <a:cs typeface="Arial"/>
                <a:sym typeface="Arial"/>
              </a:rPr>
              <a:t>화 하고</a:t>
            </a:r>
            <a:r>
              <a:rPr lang="ko-KR" altLang="en-US" sz="1400" baseline="0" dirty="0">
                <a:latin typeface="Arial"/>
                <a:ea typeface="Arial"/>
                <a:cs typeface="Arial"/>
                <a:sym typeface="Arial"/>
              </a:rPr>
              <a:t> </a:t>
            </a:r>
            <a:r>
              <a:rPr lang="ko-KR" sz="1400" dirty="0">
                <a:latin typeface="Arial"/>
                <a:ea typeface="Arial"/>
                <a:cs typeface="Arial"/>
                <a:sym typeface="Arial"/>
              </a:rPr>
              <a:t>이미지에 있는 번호판이 잘 </a:t>
            </a:r>
            <a:r>
              <a:rPr lang="ko-KR" altLang="en-US" sz="1400" dirty="0">
                <a:latin typeface="Arial"/>
                <a:ea typeface="Arial"/>
                <a:cs typeface="Arial"/>
                <a:sym typeface="Arial"/>
              </a:rPr>
              <a:t>인식</a:t>
            </a:r>
            <a:r>
              <a:rPr lang="ko-KR" sz="1400" dirty="0">
                <a:latin typeface="Arial"/>
                <a:ea typeface="Arial"/>
                <a:cs typeface="Arial"/>
                <a:sym typeface="Arial"/>
              </a:rPr>
              <a:t> 것을 확인할 수 있습니다.</a:t>
            </a:r>
            <a:endParaRPr sz="1400" dirty="0">
              <a:latin typeface="Arial"/>
              <a:ea typeface="Arial"/>
              <a:cs typeface="Arial"/>
              <a:sym typeface="Arial"/>
            </a:endParaRPr>
          </a:p>
          <a:p>
            <a:pPr marL="0" lvl="0" indent="0" algn="l" rtl="0">
              <a:spcBef>
                <a:spcPts val="0"/>
              </a:spcBef>
              <a:spcAft>
                <a:spcPts val="0"/>
              </a:spcAft>
              <a:buClr>
                <a:srgbClr val="000000"/>
              </a:buClr>
              <a:buFont typeface="Arial"/>
              <a:buNone/>
            </a:pPr>
            <a:endParaRPr dirty="0"/>
          </a:p>
          <a:p>
            <a:pPr marL="0" lvl="0" indent="0" algn="l" rtl="0">
              <a:spcBef>
                <a:spcPts val="0"/>
              </a:spcBef>
              <a:spcAft>
                <a:spcPts val="0"/>
              </a:spcAft>
              <a:buNone/>
            </a:pPr>
            <a:endParaRPr dirty="0"/>
          </a:p>
        </p:txBody>
      </p:sp>
      <p:sp>
        <p:nvSpPr>
          <p:cNvPr id="338" name="Google Shape;338;g8807b4323f_7_21: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807b4323f_7_7: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807b4323f_7_7: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dirty="0"/>
              <a:t>기존 이미지를 가지고 </a:t>
            </a:r>
            <a:r>
              <a:rPr lang="ko-KR" dirty="0" err="1"/>
              <a:t>모델링한</a:t>
            </a:r>
            <a:r>
              <a:rPr lang="ko-KR" dirty="0"/>
              <a:t> </a:t>
            </a:r>
            <a:r>
              <a:rPr lang="ko-KR" dirty="0" err="1"/>
              <a:t>모댈의</a:t>
            </a:r>
            <a:r>
              <a:rPr lang="ko-KR" dirty="0"/>
              <a:t> testset의 정확도는 74.4%이고 </a:t>
            </a:r>
            <a:r>
              <a:rPr lang="ko-KR" dirty="0" err="1"/>
              <a:t>크롭한</a:t>
            </a:r>
            <a:r>
              <a:rPr lang="ko-KR" dirty="0"/>
              <a:t> 모델의 정확도는 91.8%로 </a:t>
            </a:r>
            <a:r>
              <a:rPr lang="ko-KR" dirty="0" err="1"/>
              <a:t>크롭을</a:t>
            </a:r>
            <a:r>
              <a:rPr lang="ko-KR" dirty="0"/>
              <a:t> </a:t>
            </a:r>
            <a:r>
              <a:rPr lang="ko-KR" dirty="0" err="1"/>
              <a:t>했을때의</a:t>
            </a:r>
            <a:r>
              <a:rPr lang="ko-KR" dirty="0"/>
              <a:t> 정확도가 </a:t>
            </a:r>
            <a:r>
              <a:rPr lang="ko-KR" dirty="0" err="1"/>
              <a:t>높은것을</a:t>
            </a:r>
            <a:r>
              <a:rPr lang="ko-KR" dirty="0"/>
              <a:t> </a:t>
            </a:r>
            <a:r>
              <a:rPr lang="ko-KR" dirty="0" err="1"/>
              <a:t>알수있었습니다</a:t>
            </a:r>
            <a:r>
              <a:rPr lang="ko-KR" dirty="0"/>
              <a:t>.  </a:t>
            </a:r>
            <a:endParaRPr dirty="0"/>
          </a:p>
        </p:txBody>
      </p:sp>
      <p:sp>
        <p:nvSpPr>
          <p:cNvPr id="360" name="Google Shape;360;g8807b4323f_7_7: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80a7acd1d7_12_36: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0a7acd1d7_12_36: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80a7acd1d7_12_36: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62018ce1b_5_2712: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62018ce1b_5_2712: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다음은 개선사항입니다.  차량의 이미지에 대한 전처리 방안을 더 고민해보아야할것같습니다. 현재는 차량의 일부분은 학습시키지않았기때문에 차량의 일부분도 학습해준다면 더욱 폭넓은 모델이 될것으로 예상합니다. 긜고 현재는 84종의 국내차량을 인식하고 있지만 다른차종의 데이터도 있다면 추가해서 개선할수있겠습니다. </a:t>
            </a:r>
            <a:endParaRPr/>
          </a:p>
        </p:txBody>
      </p:sp>
      <p:sp>
        <p:nvSpPr>
          <p:cNvPr id="375" name="Google Shape;375;g862018ce1b_5_2712: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0a7acd1d7_0_21: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0a7acd1d7_0_21: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dirty="0"/>
              <a:t>다음은 저희 </a:t>
            </a:r>
            <a:r>
              <a:rPr lang="ko-KR" dirty="0" err="1"/>
              <a:t>Mul-Car</a:t>
            </a:r>
            <a:r>
              <a:rPr lang="ko-KR" dirty="0"/>
              <a:t> 모델 단독으로 응용할 수 있는 분야를 먼저 설명한 뒤 번호판 모델을 추가한 모델로 응용할 수 있는 분야를 함께 말씀드리겠습니다.</a:t>
            </a:r>
            <a:endParaRPr dirty="0"/>
          </a:p>
          <a:p>
            <a:pPr marL="0" lvl="0" indent="0" algn="l" rtl="0">
              <a:spcBef>
                <a:spcPts val="0"/>
              </a:spcBef>
              <a:spcAft>
                <a:spcPts val="0"/>
              </a:spcAft>
              <a:buNone/>
            </a:pPr>
            <a:r>
              <a:rPr lang="ko-KR" dirty="0"/>
              <a:t>1 현 모델로 범죄 차량 추적, 자동차 디자인 개선과정에 적용할 수 있습니다. </a:t>
            </a:r>
            <a:endParaRPr dirty="0"/>
          </a:p>
          <a:p>
            <a:pPr marL="0" lvl="0" indent="0" algn="l" rtl="0">
              <a:spcBef>
                <a:spcPts val="0"/>
              </a:spcBef>
              <a:spcAft>
                <a:spcPts val="0"/>
              </a:spcAft>
              <a:buNone/>
            </a:pPr>
            <a:r>
              <a:rPr lang="ko-KR" dirty="0"/>
              <a:t>#주차장 여유 공간 기존 센서로 운영되고 있는데, </a:t>
            </a:r>
            <a:endParaRPr dirty="0"/>
          </a:p>
          <a:p>
            <a:pPr marL="0" lvl="0" indent="0" algn="l" rtl="0">
              <a:spcBef>
                <a:spcPts val="0"/>
              </a:spcBef>
              <a:spcAft>
                <a:spcPts val="0"/>
              </a:spcAft>
              <a:buNone/>
            </a:pPr>
            <a:r>
              <a:rPr lang="ko-KR" dirty="0"/>
              <a:t>-도난 차량이나 대포 차량 등 범죄에 연루된 차량을 추적시에 활용할 수 있고,</a:t>
            </a:r>
            <a:endParaRPr dirty="0"/>
          </a:p>
          <a:p>
            <a:pPr marL="0" lvl="0" indent="0" algn="l" rtl="0">
              <a:spcBef>
                <a:spcPts val="0"/>
              </a:spcBef>
              <a:spcAft>
                <a:spcPts val="0"/>
              </a:spcAft>
              <a:buNone/>
            </a:pPr>
            <a:r>
              <a:rPr lang="ko-KR" dirty="0"/>
              <a:t>-자동차 디자인 </a:t>
            </a:r>
            <a:r>
              <a:rPr lang="ko-KR" dirty="0" err="1"/>
              <a:t>설계시</a:t>
            </a:r>
            <a:r>
              <a:rPr lang="ko-KR" dirty="0"/>
              <a:t> 자사 </a:t>
            </a:r>
            <a:r>
              <a:rPr lang="ko-KR" dirty="0" err="1"/>
              <a:t>차량뿐만아니라</a:t>
            </a:r>
            <a:r>
              <a:rPr lang="ko-KR" dirty="0"/>
              <a:t> 타사 차량과의 디자인 유사도를 비교 판독해, 차량 디자인 </a:t>
            </a:r>
            <a:r>
              <a:rPr lang="ko-KR" dirty="0" err="1"/>
              <a:t>디벨롭을</a:t>
            </a:r>
            <a:r>
              <a:rPr lang="ko-KR" dirty="0"/>
              <a:t> 보조하는 활용을 통해 디자인 과정을 개선할 수 있습니다.</a:t>
            </a:r>
            <a:endParaRPr dirty="0"/>
          </a:p>
          <a:p>
            <a:pPr marL="0" lvl="0" indent="0" algn="l" rtl="0">
              <a:spcBef>
                <a:spcPts val="0"/>
              </a:spcBef>
              <a:spcAft>
                <a:spcPts val="0"/>
              </a:spcAft>
              <a:buNone/>
            </a:pPr>
            <a:r>
              <a:rPr lang="ko-KR" dirty="0"/>
              <a:t>-차량 선적, 하역 과정은 중요한데 효과적인 선적 관리를 위해 전문 드라이버가 고용될 정도로, 따라서 차종을 자동으로 판별해 물류 관리를 용이하게 해 선적 과정을 개선할 수 있습니다.</a:t>
            </a:r>
            <a:endParaRPr dirty="0"/>
          </a:p>
          <a:p>
            <a:pPr marL="0" lvl="0" indent="0" algn="l" rtl="0">
              <a:spcBef>
                <a:spcPts val="0"/>
              </a:spcBef>
              <a:spcAft>
                <a:spcPts val="0"/>
              </a:spcAft>
              <a:buNone/>
            </a:pPr>
            <a:r>
              <a:rPr lang="ko-KR" dirty="0"/>
              <a:t>2번호판 판별 모델을 </a:t>
            </a:r>
            <a:r>
              <a:rPr lang="ko-KR" dirty="0" err="1"/>
              <a:t>추가했을때</a:t>
            </a:r>
            <a:r>
              <a:rPr lang="ko-KR" dirty="0"/>
              <a:t> 활용가능한 분야로 불법 주차 단속과 좀더 효과적인 범죄 차량 추적이 있습니다.</a:t>
            </a:r>
            <a:endParaRPr dirty="0"/>
          </a:p>
          <a:p>
            <a:pPr marL="0" lvl="0" indent="0" algn="l" rtl="0">
              <a:spcBef>
                <a:spcPts val="0"/>
              </a:spcBef>
              <a:spcAft>
                <a:spcPts val="0"/>
              </a:spcAft>
              <a:buNone/>
            </a:pPr>
            <a:r>
              <a:rPr lang="ko-KR" dirty="0"/>
              <a:t>-현재 불법 주차를 </a:t>
            </a:r>
            <a:r>
              <a:rPr lang="ko-KR" dirty="0" err="1"/>
              <a:t>단속할때</a:t>
            </a:r>
            <a:r>
              <a:rPr lang="ko-KR" dirty="0"/>
              <a:t> 단속대상의 촬영을 위한 고해상도 디지털 </a:t>
            </a:r>
            <a:r>
              <a:rPr lang="ko-KR" dirty="0" err="1"/>
              <a:t>카메라,줌렌즈</a:t>
            </a:r>
            <a:r>
              <a:rPr lang="ko-KR" dirty="0"/>
              <a:t>, 방향전환을 이한 </a:t>
            </a:r>
            <a:r>
              <a:rPr lang="ko-KR" dirty="0" err="1"/>
              <a:t>팬틸트와</a:t>
            </a:r>
            <a:r>
              <a:rPr lang="ko-KR" dirty="0"/>
              <a:t> 보호기구 등 여러 장치를 활용하고 잇습니다, 그래서 이 모델을 적극 활용해 상대적으로 간단한 장치를 통해 </a:t>
            </a:r>
            <a:r>
              <a:rPr lang="ko-KR" dirty="0" err="1"/>
              <a:t>단속률을</a:t>
            </a:r>
            <a:r>
              <a:rPr lang="ko-KR" dirty="0"/>
              <a:t> 높일 수 있습니다.</a:t>
            </a:r>
            <a:endParaRPr dirty="0"/>
          </a:p>
          <a:p>
            <a:pPr marL="0" lvl="0" indent="0" algn="l" rtl="0">
              <a:spcBef>
                <a:spcPts val="0"/>
              </a:spcBef>
              <a:spcAft>
                <a:spcPts val="0"/>
              </a:spcAft>
              <a:buNone/>
            </a:pPr>
            <a:r>
              <a:rPr lang="ko-KR" dirty="0"/>
              <a:t> -현 모델에서 활용할 수 있는 범죄 차량 추적에 번호판 인식 자동화를 이용하면 도난,, 대포차량 등의 추적에도 큰 도움이 됩니다.</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KR" dirty="0"/>
              <a:t>내용을 조금 추려서 불법 주차 단속, 주차장 위치, 도난 차량, 디자인 비교 정도로 줄이는게 </a:t>
            </a:r>
            <a:r>
              <a:rPr lang="ko-KR" dirty="0" err="1"/>
              <a:t>좋을듯합니다</a:t>
            </a:r>
            <a:r>
              <a:rPr lang="ko-KR" dirty="0"/>
              <a:t>.</a:t>
            </a:r>
            <a:endParaRPr dirty="0"/>
          </a:p>
          <a:p>
            <a:pPr marL="0" lvl="0" indent="0" algn="l" rtl="0">
              <a:spcBef>
                <a:spcPts val="0"/>
              </a:spcBef>
              <a:spcAft>
                <a:spcPts val="0"/>
              </a:spcAft>
              <a:buNone/>
            </a:pPr>
            <a:r>
              <a:rPr lang="ko-KR" dirty="0"/>
              <a:t>번호판 모델 -&gt; 불법 주차, 도난/범죄/대포 차량 </a:t>
            </a:r>
            <a:r>
              <a:rPr lang="ko-KR" dirty="0" err="1"/>
              <a:t>번도난호판</a:t>
            </a:r>
            <a:r>
              <a:rPr lang="ko-KR" dirty="0"/>
              <a:t> 인식 자동화</a:t>
            </a:r>
            <a:endParaRPr dirty="0"/>
          </a:p>
          <a:p>
            <a:pPr marL="0" lvl="0" indent="0" algn="l" rtl="0">
              <a:spcBef>
                <a:spcPts val="0"/>
              </a:spcBef>
              <a:spcAft>
                <a:spcPts val="0"/>
              </a:spcAft>
              <a:buNone/>
            </a:pPr>
            <a:r>
              <a:rPr lang="ko-KR" dirty="0"/>
              <a:t>차 인식 -&gt; 디자인 비교, 도난/범죄/대포 차량 추적, 주차장</a:t>
            </a:r>
            <a:endParaRPr dirty="0"/>
          </a:p>
          <a:p>
            <a:pPr marL="0" lvl="0" indent="0" algn="l" rtl="0">
              <a:spcBef>
                <a:spcPts val="0"/>
              </a:spcBef>
              <a:spcAft>
                <a:spcPts val="0"/>
              </a:spcAft>
              <a:buNone/>
            </a:pPr>
            <a:r>
              <a:rPr lang="ko-KR" dirty="0"/>
              <a:t>이런 식으로 분류해서 나열하는게 </a:t>
            </a:r>
            <a:r>
              <a:rPr lang="ko-KR" dirty="0" err="1"/>
              <a:t>좋을듯합니다</a:t>
            </a:r>
            <a:r>
              <a:rPr lang="ko-KR" dirty="0"/>
              <a:t>.</a:t>
            </a:r>
            <a:endParaRPr dirty="0"/>
          </a:p>
          <a:p>
            <a:pPr marL="0" lvl="0" indent="0" algn="l" rtl="0">
              <a:lnSpc>
                <a:spcPct val="115000"/>
              </a:lnSpc>
              <a:spcBef>
                <a:spcPts val="0"/>
              </a:spcBef>
              <a:spcAft>
                <a:spcPts val="0"/>
              </a:spcAft>
              <a:buNone/>
            </a:pPr>
            <a:r>
              <a:rPr lang="ko-KR" sz="1500" dirty="0" err="1">
                <a:solidFill>
                  <a:schemeClr val="lt1"/>
                </a:solidFill>
                <a:latin typeface="나눔고딕" panose="020D0604000000000000" pitchFamily="50" charset="-127"/>
                <a:ea typeface="나눔고딕" panose="020D0604000000000000" pitchFamily="50" charset="-127"/>
                <a:cs typeface="Lato"/>
                <a:sym typeface="Lato"/>
              </a:rPr>
              <a:t>ㅋㅋ</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-영상의 차량 경로 추적에 큰 도움이 될 것(도난차량=&gt;실</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err="1">
                <a:solidFill>
                  <a:schemeClr val="lt1"/>
                </a:solidFill>
                <a:latin typeface="나눔고딕" panose="020D0604000000000000" pitchFamily="50" charset="-127"/>
                <a:ea typeface="나눔고딕" panose="020D0604000000000000" pitchFamily="50" charset="-127"/>
                <a:cs typeface="Lato"/>
                <a:sym typeface="Lato"/>
              </a:rPr>
              <a:t>대황조사가</a:t>
            </a:r>
            <a:r>
              <a:rPr lang="ko-KR" sz="1500" dirty="0">
                <a:solidFill>
                  <a:schemeClr val="lt1"/>
                </a:solidFill>
                <a:latin typeface="나눔고딕" panose="020D0604000000000000" pitchFamily="50" charset="-127"/>
                <a:ea typeface="나눔고딕" panose="020D0604000000000000" pitchFamily="50" charset="-127"/>
                <a:cs typeface="Lato"/>
                <a:sym typeface="Lato"/>
              </a:rPr>
              <a:t> 필요함</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-생산된 자동차 물류 관리(차 분류 모델)-자동차 선적, 하역과정에 물류순환을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용이하게함,자동차</a:t>
            </a:r>
            <a:r>
              <a:rPr lang="ko-KR" sz="1500" dirty="0">
                <a:solidFill>
                  <a:schemeClr val="lt1"/>
                </a:solidFill>
                <a:latin typeface="나눔고딕" panose="020D0604000000000000" pitchFamily="50" charset="-127"/>
                <a:ea typeface="나눔고딕" panose="020D0604000000000000" pitchFamily="50" charset="-127"/>
                <a:cs typeface="Lato"/>
                <a:sym typeface="Lato"/>
              </a:rPr>
              <a:t> 산업의 선적, 하역 과정의 수량 확인을 대폭 개선하는 효과를 기대할 수 있음=&gt;타당한 추론인가?</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-자동차 제조공정 의장(</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assembly</a:t>
            </a:r>
            <a:r>
              <a:rPr lang="ko-KR" sz="1500" dirty="0">
                <a:solidFill>
                  <a:schemeClr val="lt1"/>
                </a:solidFill>
                <a:latin typeface="나눔고딕" panose="020D0604000000000000" pitchFamily="50" charset="-127"/>
                <a:ea typeface="나눔고딕" panose="020D0604000000000000" pitchFamily="50" charset="-127"/>
                <a:cs typeface="Lato"/>
                <a:sym typeface="Lato"/>
              </a:rPr>
              <a:t> )단계 마지막으로, 차종을 분류해 설계대로 잘 만들어졌는지 확인하는 단계로 활용 가능=&gt;제조공정의 불량률이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어떤지</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-자동차 디자인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설계시</a:t>
            </a:r>
            <a:r>
              <a:rPr lang="ko-KR" sz="1500" dirty="0">
                <a:solidFill>
                  <a:schemeClr val="lt1"/>
                </a:solidFill>
                <a:latin typeface="나눔고딕" panose="020D0604000000000000" pitchFamily="50" charset="-127"/>
                <a:ea typeface="나눔고딕" panose="020D0604000000000000" pitchFamily="50" charset="-127"/>
                <a:cs typeface="Lato"/>
                <a:sym typeface="Lato"/>
              </a:rPr>
              <a:t> 디자인 유사도를 비교대조 판독해 디자인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디벨롭시</a:t>
            </a:r>
            <a:r>
              <a:rPr lang="ko-KR" sz="1500" dirty="0">
                <a:solidFill>
                  <a:schemeClr val="lt1"/>
                </a:solidFill>
                <a:latin typeface="나눔고딕" panose="020D0604000000000000" pitchFamily="50" charset="-127"/>
                <a:ea typeface="나눔고딕" panose="020D0604000000000000" pitchFamily="50" charset="-127"/>
                <a:cs typeface="Lato"/>
                <a:sym typeface="Lato"/>
              </a:rPr>
              <a:t> 보조하는 시스템 구축 가능, 그리고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p>
          <a:p>
            <a:pPr marL="0" lvl="0" indent="0" algn="l" rtl="0">
              <a:spcBef>
                <a:spcPts val="0"/>
              </a:spcBef>
              <a:spcAft>
                <a:spcPts val="0"/>
              </a:spcAft>
              <a:buNone/>
            </a:pPr>
            <a:r>
              <a:rPr lang="ko-KR" dirty="0">
                <a:solidFill>
                  <a:srgbClr val="626262"/>
                </a:solidFill>
                <a:highlight>
                  <a:srgbClr val="F6F3F2"/>
                </a:highlight>
                <a:latin typeface="Arial"/>
                <a:ea typeface="Arial"/>
                <a:cs typeface="Arial"/>
                <a:sym typeface="Arial"/>
              </a:rPr>
              <a:t>의장(</a:t>
            </a:r>
            <a:r>
              <a:rPr lang="ko-KR" dirty="0" err="1">
                <a:solidFill>
                  <a:srgbClr val="626262"/>
                </a:solidFill>
                <a:highlight>
                  <a:srgbClr val="F6F3F2"/>
                </a:highlight>
                <a:latin typeface="Arial"/>
                <a:ea typeface="Arial"/>
                <a:cs typeface="Arial"/>
                <a:sym typeface="Arial"/>
              </a:rPr>
              <a:t>Assembly</a:t>
            </a:r>
            <a:r>
              <a:rPr lang="ko-KR" dirty="0">
                <a:solidFill>
                  <a:srgbClr val="626262"/>
                </a:solidFill>
                <a:highlight>
                  <a:srgbClr val="F6F3F2"/>
                </a:highlight>
                <a:latin typeface="Arial"/>
                <a:ea typeface="Arial"/>
                <a:cs typeface="Arial"/>
                <a:sym typeface="Arial"/>
              </a:rPr>
              <a:t>) : 차체에 내장, 편의사양 등 실내외 부품 장착 후 엔진, 트랜스미션, 차축 등 기계부품 조립 및 전장부품과 배선, 배관 작업으로 차량 완성.</a:t>
            </a:r>
            <a:endParaRPr dirty="0"/>
          </a:p>
        </p:txBody>
      </p:sp>
      <p:sp>
        <p:nvSpPr>
          <p:cNvPr id="382" name="Google Shape;382;g80a7acd1d7_0_21: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62018ce1b_5_2649: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62018ce1b_5_2649: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저희의 발표 순서는 ~~~</a:t>
            </a:r>
            <a:endParaRPr/>
          </a:p>
        </p:txBody>
      </p:sp>
      <p:sp>
        <p:nvSpPr>
          <p:cNvPr id="159" name="Google Shape;159;g862018ce1b_5_2649: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62018ce1b_5_2697: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62018ce1b_5_2697: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862018ce1b_5_2697: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62018ce1b_5_2669: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62018ce1b_5_2669: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862018ce1b_5_2669: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7550fb91c_4_22: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87550fb91c_4_22:notes"/>
          <p:cNvSpPr txBox="1">
            <a:spLocks noGrp="1"/>
          </p:cNvSpPr>
          <p:nvPr>
            <p:ph type="body" idx="1"/>
          </p:nvPr>
        </p:nvSpPr>
        <p:spPr>
          <a:xfrm>
            <a:off x="681038" y="4783138"/>
            <a:ext cx="5443537" cy="3913187"/>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영재 발굴단 자동차 천재편에 나온 아이가 노이즈가 있는 동영상에서 차종의 일부분을 확인하여 차종을 파악하는 영재의 능력에서 아이디어를 착안하였습니ㅏㄷ.</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저희또한 어둡거나 노이즈가낀 이미지를 복원하여 차종을 파악하는 AI를 고안해보았습니ㅏㄷ.</a:t>
            </a:r>
            <a:endParaRPr>
              <a:solidFill>
                <a:srgbClr val="000000"/>
              </a:solidFill>
              <a:latin typeface="Arial"/>
              <a:ea typeface="Arial"/>
              <a:cs typeface="Arial"/>
              <a:sym typeface="Arial"/>
            </a:endParaRPr>
          </a:p>
        </p:txBody>
      </p:sp>
      <p:sp>
        <p:nvSpPr>
          <p:cNvPr id="166" name="Google Shape;166;g87550fb91c_4_22:notes"/>
          <p:cNvSpPr txBox="1">
            <a:spLocks noGrp="1"/>
          </p:cNvSpPr>
          <p:nvPr>
            <p:ph type="sldNum" idx="12"/>
          </p:nvPr>
        </p:nvSpPr>
        <p:spPr>
          <a:xfrm>
            <a:off x="3854450" y="9440863"/>
            <a:ext cx="2949575" cy="4984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0a7acd1d7_12_24: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80a7acd1d7_12_24:notes"/>
          <p:cNvSpPr txBox="1">
            <a:spLocks noGrp="1"/>
          </p:cNvSpPr>
          <p:nvPr>
            <p:ph type="body" idx="1"/>
          </p:nvPr>
        </p:nvSpPr>
        <p:spPr>
          <a:xfrm>
            <a:off x="681038" y="4783138"/>
            <a:ext cx="5443500" cy="3913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다음은 프로젝트 목표입니다. 혹시 왼쪽 차의 차종이 어떠한 것인지 아시겠습니까? 혹은 오른쪽 차량이 왼쪽차량과 다른 차라면 믿으실수 있으십니까?</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(자세히 보면 각각의 차량 전조등과 후미등 모양이 미묘하게 다름) </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ko-KR">
                <a:solidFill>
                  <a:srgbClr val="000000"/>
                </a:solidFill>
                <a:latin typeface="Arial"/>
                <a:ea typeface="Arial"/>
                <a:cs typeface="Arial"/>
                <a:sym typeface="Arial"/>
              </a:rPr>
              <a:t>저희는 이러한 사진이 분류기에 들어왔을때 분류해주는 모델을 목표로 프로젝트를 진행하였습니다.</a:t>
            </a:r>
            <a:endParaRPr>
              <a:solidFill>
                <a:srgbClr val="000000"/>
              </a:solidFill>
              <a:latin typeface="Arial"/>
              <a:ea typeface="Arial"/>
              <a:cs typeface="Arial"/>
              <a:sym typeface="Arial"/>
            </a:endParaRPr>
          </a:p>
        </p:txBody>
      </p:sp>
      <p:sp>
        <p:nvSpPr>
          <p:cNvPr id="177" name="Google Shape;177;g80a7acd1d7_12_24:notes"/>
          <p:cNvSpPr txBox="1">
            <a:spLocks noGrp="1"/>
          </p:cNvSpPr>
          <p:nvPr>
            <p:ph type="sldNum" idx="12"/>
          </p:nvPr>
        </p:nvSpPr>
        <p:spPr>
          <a:xfrm>
            <a:off x="3854450" y="9440863"/>
            <a:ext cx="2949600" cy="4986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62018ce1b_5_2727: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62018ce1b_5_2727: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dirty="0"/>
              <a:t>다음은 </a:t>
            </a:r>
            <a:r>
              <a:rPr lang="ko-KR" dirty="0" err="1"/>
              <a:t>저희조가</a:t>
            </a:r>
            <a:r>
              <a:rPr lang="ko-KR" dirty="0"/>
              <a:t> 모델을 </a:t>
            </a:r>
            <a:r>
              <a:rPr lang="ko-KR" dirty="0" err="1"/>
              <a:t>만드는데에</a:t>
            </a:r>
            <a:r>
              <a:rPr lang="ko-KR" dirty="0"/>
              <a:t> 참고한 논문을 정리해 보았습니다. 먼저 저해상도를 고해상도로 높여주는 SRGan논문과 이미지를 </a:t>
            </a:r>
            <a:r>
              <a:rPr lang="ko-KR" dirty="0" err="1"/>
              <a:t>디텍트</a:t>
            </a:r>
            <a:r>
              <a:rPr lang="ko-KR" dirty="0"/>
              <a:t> 하여 분류기에 </a:t>
            </a:r>
            <a:r>
              <a:rPr lang="ko-KR" dirty="0" err="1"/>
              <a:t>넣었을때</a:t>
            </a:r>
            <a:r>
              <a:rPr lang="ko-KR" dirty="0"/>
              <a:t> 정확도가 더 높다는 object Detection관련 논문, </a:t>
            </a:r>
            <a:r>
              <a:rPr lang="ko-KR" dirty="0" err="1"/>
              <a:t>욜로</a:t>
            </a:r>
            <a:r>
              <a:rPr lang="ko-KR" dirty="0"/>
              <a:t> v4의 오브젝트 </a:t>
            </a:r>
            <a:r>
              <a:rPr lang="ko-KR" dirty="0" err="1"/>
              <a:t>디텍션의</a:t>
            </a:r>
            <a:r>
              <a:rPr lang="ko-KR" dirty="0"/>
              <a:t> 성능이 타 모델보다 속도와 정확도가 높은 </a:t>
            </a:r>
            <a:r>
              <a:rPr lang="ko-KR" dirty="0" err="1"/>
              <a:t>논문그리고</a:t>
            </a:r>
            <a:r>
              <a:rPr lang="ko-KR" dirty="0"/>
              <a:t> </a:t>
            </a:r>
            <a:r>
              <a:rPr lang="ko-KR" dirty="0" err="1"/>
              <a:t>차종분류시</a:t>
            </a:r>
            <a:r>
              <a:rPr lang="ko-KR" dirty="0"/>
              <a:t> Resnet과 </a:t>
            </a:r>
            <a:r>
              <a:rPr lang="ko-KR" altLang="en-US" dirty="0" err="1"/>
              <a:t>비슷</a:t>
            </a:r>
            <a:r>
              <a:rPr lang="ko-KR" dirty="0"/>
              <a:t> 정확도를 보이면서 </a:t>
            </a:r>
            <a:r>
              <a:rPr lang="ko-KR" altLang="en-US" dirty="0" err="1"/>
              <a:t>파라미터</a:t>
            </a:r>
            <a:r>
              <a:rPr lang="ko-KR" altLang="en-US" dirty="0"/>
              <a:t> </a:t>
            </a:r>
            <a:r>
              <a:rPr lang="ko-KR" altLang="en-US" dirty="0" err="1"/>
              <a:t>갯수가</a:t>
            </a:r>
            <a:r>
              <a:rPr lang="ko-KR" altLang="en-US" dirty="0"/>
              <a:t> </a:t>
            </a:r>
            <a:r>
              <a:rPr lang="en-US" altLang="ko-KR" dirty="0"/>
              <a:t>7.6</a:t>
            </a:r>
            <a:r>
              <a:rPr lang="ko-KR" altLang="en-US" dirty="0"/>
              <a:t>배 적다는</a:t>
            </a:r>
            <a:r>
              <a:rPr lang="ko-KR" dirty="0"/>
              <a:t> Eiffieientnet관련 논문을 참고하였습니다. </a:t>
            </a:r>
            <a:r>
              <a:rPr lang="ko-KR" altLang="en-US" dirty="0"/>
              <a:t>따라서 저희는 저해상도 이미지를 고해상도로 만든 이미지를 만들고</a:t>
            </a:r>
            <a:r>
              <a:rPr lang="en-US" altLang="ko-KR" dirty="0"/>
              <a:t>, </a:t>
            </a:r>
            <a:r>
              <a:rPr lang="ko-KR" altLang="en-US" dirty="0"/>
              <a:t>해당 이미지로 차량을 </a:t>
            </a:r>
            <a:r>
              <a:rPr lang="ko-KR" altLang="en-US" dirty="0" err="1"/>
              <a:t>디텍트하여</a:t>
            </a:r>
            <a:r>
              <a:rPr lang="ko-KR" altLang="en-US" dirty="0"/>
              <a:t> 차량 이미지를 검출하고</a:t>
            </a:r>
            <a:r>
              <a:rPr lang="en-US" altLang="ko-KR" dirty="0"/>
              <a:t>, </a:t>
            </a:r>
            <a:r>
              <a:rPr lang="ko-KR" altLang="en-US" dirty="0"/>
              <a:t>분류모델에 최적화된 모델을 학습시켜 차량 분류에 최적화된 데이터 </a:t>
            </a:r>
            <a:r>
              <a:rPr lang="ko-KR" altLang="en-US" dirty="0" err="1"/>
              <a:t>전처리와</a:t>
            </a:r>
            <a:r>
              <a:rPr lang="ko-KR" altLang="en-US" dirty="0"/>
              <a:t> 모델을 만들고자 합니다 </a:t>
            </a:r>
            <a:endParaRPr dirty="0"/>
          </a:p>
        </p:txBody>
      </p:sp>
      <p:sp>
        <p:nvSpPr>
          <p:cNvPr id="186" name="Google Shape;186;g862018ce1b_5_2727: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07b4323f_3_1: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07b4323f_3_1: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그리고 다음으로는 논문을참고한 구현전 저희의 프로젝트 방향에대해 소개해드리겠습니다. 먼저 저희는 약 6만5000장의 국낸 차량데이터 가지고 프로젝트를 진행하였ㅅ브니다. 데이터 전처리는 앞서 말씀드린 논문중 디텍트를 하여 분류기에 넣은것이 성능이 좋다는 논문을 참고하여 원본데이터와 차량을 디텍트한 데이터로 따로 저장을 하였고 SR을 적용할예정이므로 down샘플링한 저화질 사진과 그것을 디텍트한 사진으로 데이터를 전처리하엿스비낟.</a:t>
            </a:r>
            <a:endParaRPr/>
          </a:p>
        </p:txBody>
      </p:sp>
      <p:sp>
        <p:nvSpPr>
          <p:cNvPr id="193" name="Google Shape;193;g8807b4323f_3_1: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0a7acd1d7_16_6: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0a7acd1d7_16_6: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그리고 기존 SR은 스무스하게 이미지를 복원하는 반면 SRGAN의 경우 더욱 사실적으로 사진을 복원하므로 SRGAN을 사용하여 SR을 구현해볼것입니다.</a:t>
            </a:r>
            <a:endParaRPr/>
          </a:p>
        </p:txBody>
      </p:sp>
      <p:sp>
        <p:nvSpPr>
          <p:cNvPr id="211" name="Google Shape;211;g80a7acd1d7_16_6: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807b4323f_3_7: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807b4323f_3_7: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오브젝 디텍트로는 YOLO모델을 사용했고 논문은 근거로 가장 최근버전이  YOLO v4를 사용하기로 했습니다.</a:t>
            </a:r>
            <a:endParaRPr/>
          </a:p>
          <a:p>
            <a:pPr marL="0" lvl="0" indent="0" algn="l" rtl="0">
              <a:spcBef>
                <a:spcPts val="0"/>
              </a:spcBef>
              <a:spcAft>
                <a:spcPts val="0"/>
              </a:spcAft>
              <a:buNone/>
            </a:pPr>
            <a:endParaRPr/>
          </a:p>
        </p:txBody>
      </p:sp>
      <p:sp>
        <p:nvSpPr>
          <p:cNvPr id="223" name="Google Shape;223;g8807b4323f_3_7: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807b4323f_3_38:notes"/>
          <p:cNvSpPr>
            <a:spLocks noGrp="1" noRot="1" noChangeAspect="1"/>
          </p:cNvSpPr>
          <p:nvPr>
            <p:ph type="sldImg" idx="2"/>
          </p:nvPr>
        </p:nvSpPr>
        <p:spPr>
          <a:xfrm>
            <a:off x="979488" y="1243013"/>
            <a:ext cx="4846637" cy="3354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807b4323f_3_38:notes"/>
          <p:cNvSpPr txBox="1">
            <a:spLocks noGrp="1"/>
          </p:cNvSpPr>
          <p:nvPr>
            <p:ph type="body" idx="1"/>
          </p:nvPr>
        </p:nvSpPr>
        <p:spPr>
          <a:xfrm>
            <a:off x="681038" y="4783138"/>
            <a:ext cx="5443500" cy="391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디텍트 되어진 차량 이미지의 차종을 분류하기 위한 모델인 EffieientNet입니다. 프로젝트 초기 Resnet을 사용한 모델이 다수여서 Resnet을 사용하며 프로젝트를 진행했습니다. 하지만 프로젝트 기간을 고려하고 논문을 찾던중 Resnet보다 7.6배 빠르며 정확도는 같은 efficientnet을 사용하여 차종을 분류하기로 하였습니다.</a:t>
            </a:r>
            <a:endParaRPr/>
          </a:p>
        </p:txBody>
      </p:sp>
      <p:sp>
        <p:nvSpPr>
          <p:cNvPr id="231" name="Google Shape;231;g8807b4323f_3_38:notes"/>
          <p:cNvSpPr txBox="1">
            <a:spLocks noGrp="1"/>
          </p:cNvSpPr>
          <p:nvPr>
            <p:ph type="sldNum" idx="12"/>
          </p:nvPr>
        </p:nvSpPr>
        <p:spPr>
          <a:xfrm>
            <a:off x="3854450" y="9440863"/>
            <a:ext cx="2949600" cy="49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rot="5400000">
            <a:off x="7919850" y="206023"/>
            <a:ext cx="2191500" cy="1780800"/>
          </a:xfrm>
          <a:prstGeom prst="diagStripe">
            <a:avLst>
              <a:gd name="adj" fmla="val 0"/>
            </a:avLst>
          </a:prstGeom>
          <a:solidFill>
            <a:schemeClr val="lt1">
              <a:alpha val="303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0" y="654"/>
            <a:ext cx="5583009" cy="6845694"/>
            <a:chOff x="0" y="75"/>
            <a:chExt cx="5153705" cy="5152950"/>
          </a:xfrm>
        </p:grpSpPr>
        <p:sp>
          <p:nvSpPr>
            <p:cNvPr id="16" name="Google Shape;16;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3831913" y="2104533"/>
            <a:ext cx="5435700" cy="2105100"/>
          </a:xfrm>
          <a:prstGeom prst="rect">
            <a:avLst/>
          </a:prstGeom>
        </p:spPr>
        <p:txBody>
          <a:bodyPr spcFirstLastPara="1" wrap="square" lIns="106650" tIns="106650" rIns="106650" bIns="106650" anchor="t" anchorCtr="0">
            <a:noAutofit/>
          </a:bodyPr>
          <a:lstStyle>
            <a:lvl1pPr lvl="0" rtl="0">
              <a:spcBef>
                <a:spcPts val="0"/>
              </a:spcBef>
              <a:spcAft>
                <a:spcPts val="0"/>
              </a:spcAft>
              <a:buSzPts val="4700"/>
              <a:buNone/>
              <a:defRPr sz="4700">
                <a:latin typeface="나눔고딕" panose="020D0604000000000000" pitchFamily="50" charset="-127"/>
                <a:ea typeface="나눔고딕" panose="020D0604000000000000" pitchFamily="50" charset="-127"/>
              </a:defRPr>
            </a:lvl1pPr>
            <a:lvl2pPr lvl="1" rtl="0">
              <a:spcBef>
                <a:spcPts val="0"/>
              </a:spcBef>
              <a:spcAft>
                <a:spcPts val="0"/>
              </a:spcAft>
              <a:buSzPts val="4700"/>
              <a:buNone/>
              <a:defRPr sz="4700"/>
            </a:lvl2pPr>
            <a:lvl3pPr lvl="2" rtl="0">
              <a:spcBef>
                <a:spcPts val="0"/>
              </a:spcBef>
              <a:spcAft>
                <a:spcPts val="0"/>
              </a:spcAft>
              <a:buSzPts val="4700"/>
              <a:buNone/>
              <a:defRPr sz="4700"/>
            </a:lvl3pPr>
            <a:lvl4pPr lvl="3" rtl="0">
              <a:spcBef>
                <a:spcPts val="0"/>
              </a:spcBef>
              <a:spcAft>
                <a:spcPts val="0"/>
              </a:spcAft>
              <a:buSzPts val="4700"/>
              <a:buNone/>
              <a:defRPr sz="4700"/>
            </a:lvl4pPr>
            <a:lvl5pPr lvl="4" rtl="0">
              <a:spcBef>
                <a:spcPts val="0"/>
              </a:spcBef>
              <a:spcAft>
                <a:spcPts val="0"/>
              </a:spcAft>
              <a:buSzPts val="4700"/>
              <a:buNone/>
              <a:defRPr sz="4700"/>
            </a:lvl5pPr>
            <a:lvl6pPr lvl="5" rtl="0">
              <a:spcBef>
                <a:spcPts val="0"/>
              </a:spcBef>
              <a:spcAft>
                <a:spcPts val="0"/>
              </a:spcAft>
              <a:buSzPts val="4700"/>
              <a:buNone/>
              <a:defRPr sz="4700"/>
            </a:lvl6pPr>
            <a:lvl7pPr lvl="6" rtl="0">
              <a:spcBef>
                <a:spcPts val="0"/>
              </a:spcBef>
              <a:spcAft>
                <a:spcPts val="0"/>
              </a:spcAft>
              <a:buSzPts val="4700"/>
              <a:buNone/>
              <a:defRPr sz="4700"/>
            </a:lvl7pPr>
            <a:lvl8pPr lvl="7" rtl="0">
              <a:spcBef>
                <a:spcPts val="0"/>
              </a:spcBef>
              <a:spcAft>
                <a:spcPts val="0"/>
              </a:spcAft>
              <a:buSzPts val="4700"/>
              <a:buNone/>
              <a:defRPr sz="4700"/>
            </a:lvl8pPr>
            <a:lvl9pPr lvl="8" rtl="0">
              <a:spcBef>
                <a:spcPts val="0"/>
              </a:spcBef>
              <a:spcAft>
                <a:spcPts val="0"/>
              </a:spcAft>
              <a:buSzPts val="4700"/>
              <a:buNone/>
              <a:defRPr sz="4700"/>
            </a:lvl9pPr>
          </a:lstStyle>
          <a:p>
            <a:endParaRPr dirty="0"/>
          </a:p>
        </p:txBody>
      </p:sp>
      <p:sp>
        <p:nvSpPr>
          <p:cNvPr id="21" name="Google Shape;21;p2"/>
          <p:cNvSpPr txBox="1">
            <a:spLocks noGrp="1"/>
          </p:cNvSpPr>
          <p:nvPr>
            <p:ph type="subTitle" idx="1"/>
          </p:nvPr>
        </p:nvSpPr>
        <p:spPr>
          <a:xfrm>
            <a:off x="5507613" y="5233233"/>
            <a:ext cx="3759900" cy="674700"/>
          </a:xfrm>
          <a:prstGeom prst="rect">
            <a:avLst/>
          </a:prstGeom>
        </p:spPr>
        <p:txBody>
          <a:bodyPr spcFirstLastPara="1" wrap="square" lIns="106650" tIns="106650" rIns="106650" bIns="106650" anchor="t" anchorCtr="0">
            <a:noAutofit/>
          </a:bodyPr>
          <a:lstStyle>
            <a:lvl1pPr lvl="0" rtl="0">
              <a:lnSpc>
                <a:spcPct val="100000"/>
              </a:lnSpc>
              <a:spcBef>
                <a:spcPts val="0"/>
              </a:spcBef>
              <a:spcAft>
                <a:spcPts val="0"/>
              </a:spcAft>
              <a:buSzPts val="1500"/>
              <a:buNone/>
              <a:defRPr>
                <a:latin typeface="나눔고딕" panose="020D0604000000000000" pitchFamily="50" charset="-127"/>
                <a:ea typeface="나눔고딕" panose="020D0604000000000000" pitchFamily="50" charset="-127"/>
              </a:defRPr>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dirty="0"/>
          </a:p>
        </p:txBody>
      </p:sp>
      <p:sp>
        <p:nvSpPr>
          <p:cNvPr id="22" name="Google Shape;22;p2"/>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grpSp>
        <p:nvGrpSpPr>
          <p:cNvPr id="110" name="Google Shape;110;p11"/>
          <p:cNvGrpSpPr/>
          <p:nvPr/>
        </p:nvGrpSpPr>
        <p:grpSpPr>
          <a:xfrm>
            <a:off x="4773453" y="0"/>
            <a:ext cx="5132242" cy="6857248"/>
            <a:chOff x="4406400" y="0"/>
            <a:chExt cx="4737600" cy="5143065"/>
          </a:xfrm>
        </p:grpSpPr>
        <p:sp>
          <p:nvSpPr>
            <p:cNvPr id="111" name="Google Shape;111;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8" name="Google Shape;118;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19" name="Google Shape;119;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0" name="Google Shape;120;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6" name="Google Shape;126;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7" name="Google Shape;127;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28" name="Google Shape;128;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129" name="Google Shape;129;p11"/>
          <p:cNvSpPr txBox="1">
            <a:spLocks noGrp="1"/>
          </p:cNvSpPr>
          <p:nvPr>
            <p:ph type="title" hasCustomPrompt="1"/>
          </p:nvPr>
        </p:nvSpPr>
        <p:spPr>
          <a:xfrm>
            <a:off x="892504" y="1712900"/>
            <a:ext cx="5174100" cy="1734300"/>
          </a:xfrm>
          <a:prstGeom prst="rect">
            <a:avLst/>
          </a:prstGeom>
        </p:spPr>
        <p:txBody>
          <a:bodyPr spcFirstLastPara="1" wrap="square" lIns="106650" tIns="106650" rIns="106650" bIns="106650" anchor="t" anchorCtr="0">
            <a:noAutofit/>
          </a:bodyPr>
          <a:lstStyle>
            <a:lvl1pPr lvl="0" rtl="0">
              <a:spcBef>
                <a:spcPts val="0"/>
              </a:spcBef>
              <a:spcAft>
                <a:spcPts val="0"/>
              </a:spcAft>
              <a:buSzPts val="9300"/>
              <a:buNone/>
              <a:defRPr sz="9300">
                <a:latin typeface="나눔고딕" panose="020D0604000000000000" pitchFamily="50" charset="-127"/>
                <a:ea typeface="나눔고딕" panose="020D0604000000000000" pitchFamily="50" charset="-127"/>
              </a:defRPr>
            </a:lvl1pPr>
            <a:lvl2pPr lvl="1" rtl="0">
              <a:spcBef>
                <a:spcPts val="0"/>
              </a:spcBef>
              <a:spcAft>
                <a:spcPts val="0"/>
              </a:spcAft>
              <a:buSzPts val="9300"/>
              <a:buNone/>
              <a:defRPr sz="9300"/>
            </a:lvl2pPr>
            <a:lvl3pPr lvl="2" rtl="0">
              <a:spcBef>
                <a:spcPts val="0"/>
              </a:spcBef>
              <a:spcAft>
                <a:spcPts val="0"/>
              </a:spcAft>
              <a:buSzPts val="9300"/>
              <a:buNone/>
              <a:defRPr sz="9300"/>
            </a:lvl3pPr>
            <a:lvl4pPr lvl="3" rtl="0">
              <a:spcBef>
                <a:spcPts val="0"/>
              </a:spcBef>
              <a:spcAft>
                <a:spcPts val="0"/>
              </a:spcAft>
              <a:buSzPts val="9300"/>
              <a:buNone/>
              <a:defRPr sz="9300"/>
            </a:lvl4pPr>
            <a:lvl5pPr lvl="4" rtl="0">
              <a:spcBef>
                <a:spcPts val="0"/>
              </a:spcBef>
              <a:spcAft>
                <a:spcPts val="0"/>
              </a:spcAft>
              <a:buSzPts val="9300"/>
              <a:buNone/>
              <a:defRPr sz="9300"/>
            </a:lvl5pPr>
            <a:lvl6pPr lvl="5" rtl="0">
              <a:spcBef>
                <a:spcPts val="0"/>
              </a:spcBef>
              <a:spcAft>
                <a:spcPts val="0"/>
              </a:spcAft>
              <a:buSzPts val="9300"/>
              <a:buNone/>
              <a:defRPr sz="9300"/>
            </a:lvl6pPr>
            <a:lvl7pPr lvl="6" rtl="0">
              <a:spcBef>
                <a:spcPts val="0"/>
              </a:spcBef>
              <a:spcAft>
                <a:spcPts val="0"/>
              </a:spcAft>
              <a:buSzPts val="9300"/>
              <a:buNone/>
              <a:defRPr sz="9300"/>
            </a:lvl7pPr>
            <a:lvl8pPr lvl="7" rtl="0">
              <a:spcBef>
                <a:spcPts val="0"/>
              </a:spcBef>
              <a:spcAft>
                <a:spcPts val="0"/>
              </a:spcAft>
              <a:buSzPts val="9300"/>
              <a:buNone/>
              <a:defRPr sz="9300"/>
            </a:lvl8pPr>
            <a:lvl9pPr lvl="8" rtl="0">
              <a:spcBef>
                <a:spcPts val="0"/>
              </a:spcBef>
              <a:spcAft>
                <a:spcPts val="0"/>
              </a:spcAft>
              <a:buSzPts val="9300"/>
              <a:buNone/>
              <a:defRPr sz="9300"/>
            </a:lvl9pPr>
          </a:lstStyle>
          <a:p>
            <a:r>
              <a:rPr dirty="0"/>
              <a:t>xx%</a:t>
            </a:r>
          </a:p>
        </p:txBody>
      </p:sp>
      <p:sp>
        <p:nvSpPr>
          <p:cNvPr id="130" name="Google Shape;130;p11"/>
          <p:cNvSpPr txBox="1">
            <a:spLocks noGrp="1"/>
          </p:cNvSpPr>
          <p:nvPr>
            <p:ph type="body" idx="1"/>
          </p:nvPr>
        </p:nvSpPr>
        <p:spPr>
          <a:xfrm>
            <a:off x="892504" y="3524166"/>
            <a:ext cx="5174100" cy="16251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131" name="Google Shape;131;p11"/>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4773453" y="0"/>
            <a:ext cx="5132242" cy="6857248"/>
            <a:chOff x="4406400" y="0"/>
            <a:chExt cx="4737600" cy="5143065"/>
          </a:xfrm>
        </p:grpSpPr>
        <p:sp>
          <p:nvSpPr>
            <p:cNvPr id="25" name="Google Shape;25;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1" name="Google Shape;31;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3" name="Google Shape;33;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39" name="Google Shape;39;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41" name="Google Shape;41;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43" name="Google Shape;43;p3"/>
          <p:cNvSpPr txBox="1">
            <a:spLocks noGrp="1"/>
          </p:cNvSpPr>
          <p:nvPr>
            <p:ph type="title"/>
          </p:nvPr>
        </p:nvSpPr>
        <p:spPr>
          <a:xfrm>
            <a:off x="892504" y="2737333"/>
            <a:ext cx="4969200" cy="1531500"/>
          </a:xfrm>
          <a:prstGeom prst="rect">
            <a:avLst/>
          </a:prstGeom>
        </p:spPr>
        <p:txBody>
          <a:bodyPr spcFirstLastPara="1" wrap="square" lIns="106650" tIns="106650" rIns="106650" bIns="106650" anchor="ctr" anchorCtr="0">
            <a:noAutofit/>
          </a:bodyPr>
          <a:lstStyle>
            <a:lvl1pPr lvl="0" rtl="0">
              <a:spcBef>
                <a:spcPts val="0"/>
              </a:spcBef>
              <a:spcAft>
                <a:spcPts val="0"/>
              </a:spcAft>
              <a:buSzPts val="3300"/>
              <a:buNone/>
              <a:defRPr>
                <a:latin typeface="나눔고딕" panose="020D0604000000000000" pitchFamily="50" charset="-127"/>
                <a:ea typeface="나눔고딕" panose="020D0604000000000000" pitchFamily="50" charset="-127"/>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dirty="0"/>
          </a:p>
        </p:txBody>
      </p:sp>
      <p:sp>
        <p:nvSpPr>
          <p:cNvPr id="44" name="Google Shape;44;p3"/>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grpSp>
        <p:nvGrpSpPr>
          <p:cNvPr id="46" name="Google Shape;46;p4"/>
          <p:cNvGrpSpPr/>
          <p:nvPr/>
        </p:nvGrpSpPr>
        <p:grpSpPr>
          <a:xfrm>
            <a:off x="0" y="507989"/>
            <a:ext cx="1124303" cy="1355016"/>
            <a:chOff x="0" y="381001"/>
            <a:chExt cx="1037850" cy="1016287"/>
          </a:xfrm>
        </p:grpSpPr>
        <p:sp>
          <p:nvSpPr>
            <p:cNvPr id="47" name="Google Shape;47;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49" name="Google Shape;49;p4"/>
          <p:cNvSpPr txBox="1">
            <a:spLocks noGrp="1"/>
          </p:cNvSpPr>
          <p:nvPr>
            <p:ph type="title"/>
          </p:nvPr>
        </p:nvSpPr>
        <p:spPr>
          <a:xfrm>
            <a:off x="1405625" y="525000"/>
            <a:ext cx="7625400" cy="1218900"/>
          </a:xfrm>
          <a:prstGeom prst="rect">
            <a:avLst/>
          </a:prstGeom>
        </p:spPr>
        <p:txBody>
          <a:bodyPr spcFirstLastPara="1" wrap="square" lIns="106650" tIns="106650" rIns="106650" bIns="106650" anchor="t" anchorCtr="0">
            <a:noAutofit/>
          </a:bodyPr>
          <a:lstStyle>
            <a:lvl1pPr lvl="0" rtl="0">
              <a:spcBef>
                <a:spcPts val="0"/>
              </a:spcBef>
              <a:spcAft>
                <a:spcPts val="0"/>
              </a:spcAft>
              <a:buSzPts val="2800"/>
              <a:buNone/>
              <a:defRPr sz="2800">
                <a:latin typeface="나눔고딕" panose="020D0604000000000000" pitchFamily="50" charset="-127"/>
                <a:ea typeface="나눔고딕" panose="020D0604000000000000" pitchFamily="50" charset="-127"/>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dirty="0"/>
          </a:p>
        </p:txBody>
      </p:sp>
      <p:sp>
        <p:nvSpPr>
          <p:cNvPr id="50" name="Google Shape;50;p4"/>
          <p:cNvSpPr txBox="1">
            <a:spLocks noGrp="1"/>
          </p:cNvSpPr>
          <p:nvPr>
            <p:ph type="body" idx="1"/>
          </p:nvPr>
        </p:nvSpPr>
        <p:spPr>
          <a:xfrm>
            <a:off x="1405625" y="2090067"/>
            <a:ext cx="7625400" cy="38817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51" name="Google Shape;51;p4"/>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grpSp>
        <p:nvGrpSpPr>
          <p:cNvPr id="53" name="Google Shape;53;p5"/>
          <p:cNvGrpSpPr/>
          <p:nvPr/>
        </p:nvGrpSpPr>
        <p:grpSpPr>
          <a:xfrm>
            <a:off x="0" y="507989"/>
            <a:ext cx="1124303" cy="1355016"/>
            <a:chOff x="0" y="381001"/>
            <a:chExt cx="1037850" cy="1016287"/>
          </a:xfrm>
        </p:grpSpPr>
        <p:sp>
          <p:nvSpPr>
            <p:cNvPr id="54" name="Google Shape;54;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56" name="Google Shape;56;p5"/>
          <p:cNvSpPr txBox="1">
            <a:spLocks noGrp="1"/>
          </p:cNvSpPr>
          <p:nvPr>
            <p:ph type="title"/>
          </p:nvPr>
        </p:nvSpPr>
        <p:spPr>
          <a:xfrm>
            <a:off x="1405625" y="525000"/>
            <a:ext cx="7625400" cy="1218900"/>
          </a:xfrm>
          <a:prstGeom prst="rect">
            <a:avLst/>
          </a:prstGeom>
        </p:spPr>
        <p:txBody>
          <a:bodyPr spcFirstLastPara="1" wrap="square" lIns="106650" tIns="106650" rIns="106650" bIns="106650" anchor="t" anchorCtr="0">
            <a:noAutofit/>
          </a:bodyPr>
          <a:lstStyle>
            <a:lvl1pPr lvl="0" rtl="0">
              <a:spcBef>
                <a:spcPts val="0"/>
              </a:spcBef>
              <a:spcAft>
                <a:spcPts val="0"/>
              </a:spcAft>
              <a:buSzPts val="2800"/>
              <a:buNone/>
              <a:defRPr sz="2800">
                <a:latin typeface="나눔고딕" panose="020D0604000000000000" pitchFamily="50" charset="-127"/>
                <a:ea typeface="나눔고딕" panose="020D0604000000000000" pitchFamily="50" charset="-127"/>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dirty="0"/>
          </a:p>
        </p:txBody>
      </p:sp>
      <p:sp>
        <p:nvSpPr>
          <p:cNvPr id="57" name="Google Shape;57;p5"/>
          <p:cNvSpPr txBox="1">
            <a:spLocks noGrp="1"/>
          </p:cNvSpPr>
          <p:nvPr>
            <p:ph type="body" idx="1"/>
          </p:nvPr>
        </p:nvSpPr>
        <p:spPr>
          <a:xfrm>
            <a:off x="1405625" y="2090067"/>
            <a:ext cx="3686700" cy="38817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58" name="Google Shape;58;p5"/>
          <p:cNvSpPr txBox="1">
            <a:spLocks noGrp="1"/>
          </p:cNvSpPr>
          <p:nvPr>
            <p:ph type="body" idx="2"/>
          </p:nvPr>
        </p:nvSpPr>
        <p:spPr>
          <a:xfrm>
            <a:off x="5344323" y="2090067"/>
            <a:ext cx="3686700" cy="38817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59" name="Google Shape;59;p5"/>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grpSp>
        <p:nvGrpSpPr>
          <p:cNvPr id="61" name="Google Shape;61;p6"/>
          <p:cNvGrpSpPr/>
          <p:nvPr/>
        </p:nvGrpSpPr>
        <p:grpSpPr>
          <a:xfrm>
            <a:off x="0" y="507989"/>
            <a:ext cx="1124303" cy="1355016"/>
            <a:chOff x="0" y="381001"/>
            <a:chExt cx="1037850" cy="1016287"/>
          </a:xfrm>
        </p:grpSpPr>
        <p:sp>
          <p:nvSpPr>
            <p:cNvPr id="62" name="Google Shape;62;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63" name="Google Shape;63;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64" name="Google Shape;64;p6"/>
          <p:cNvSpPr txBox="1">
            <a:spLocks noGrp="1"/>
          </p:cNvSpPr>
          <p:nvPr>
            <p:ph type="title"/>
          </p:nvPr>
        </p:nvSpPr>
        <p:spPr>
          <a:xfrm>
            <a:off x="1405625" y="525000"/>
            <a:ext cx="7625400" cy="1218900"/>
          </a:xfrm>
          <a:prstGeom prst="rect">
            <a:avLst/>
          </a:prstGeom>
        </p:spPr>
        <p:txBody>
          <a:bodyPr spcFirstLastPara="1" wrap="square" lIns="106650" tIns="106650" rIns="106650" bIns="106650" anchor="t" anchorCtr="0">
            <a:noAutofit/>
          </a:bodyPr>
          <a:lstStyle>
            <a:lvl1pPr lvl="0" rtl="0">
              <a:spcBef>
                <a:spcPts val="0"/>
              </a:spcBef>
              <a:spcAft>
                <a:spcPts val="0"/>
              </a:spcAft>
              <a:buSzPts val="2800"/>
              <a:buNone/>
              <a:defRPr sz="2800">
                <a:latin typeface="나눔고딕" panose="020D0604000000000000" pitchFamily="50" charset="-127"/>
                <a:ea typeface="나눔고딕" panose="020D0604000000000000" pitchFamily="50" charset="-127"/>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dirty="0"/>
          </a:p>
        </p:txBody>
      </p:sp>
      <p:sp>
        <p:nvSpPr>
          <p:cNvPr id="65" name="Google Shape;65;p6"/>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0" y="507989"/>
            <a:ext cx="1124303" cy="1355016"/>
            <a:chOff x="0" y="381001"/>
            <a:chExt cx="1037850" cy="1016287"/>
          </a:xfrm>
        </p:grpSpPr>
        <p:sp>
          <p:nvSpPr>
            <p:cNvPr id="68" name="Google Shape;68;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69" name="Google Shape;69;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70" name="Google Shape;70;p7"/>
          <p:cNvSpPr txBox="1">
            <a:spLocks noGrp="1"/>
          </p:cNvSpPr>
          <p:nvPr>
            <p:ph type="title"/>
          </p:nvPr>
        </p:nvSpPr>
        <p:spPr>
          <a:xfrm>
            <a:off x="1405625" y="525000"/>
            <a:ext cx="4115400" cy="1990800"/>
          </a:xfrm>
          <a:prstGeom prst="rect">
            <a:avLst/>
          </a:prstGeom>
        </p:spPr>
        <p:txBody>
          <a:bodyPr spcFirstLastPara="1" wrap="square" lIns="106650" tIns="106650" rIns="106650" bIns="106650" anchor="t" anchorCtr="0">
            <a:noAutofit/>
          </a:bodyPr>
          <a:lstStyle>
            <a:lvl1pPr lvl="0" rtl="0">
              <a:spcBef>
                <a:spcPts val="0"/>
              </a:spcBef>
              <a:spcAft>
                <a:spcPts val="0"/>
              </a:spcAft>
              <a:buSzPts val="2800"/>
              <a:buNone/>
              <a:defRPr sz="2800">
                <a:latin typeface="나눔고딕" panose="020D0604000000000000" pitchFamily="50" charset="-127"/>
                <a:ea typeface="나눔고딕" panose="020D0604000000000000" pitchFamily="50" charset="-127"/>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dirty="0"/>
          </a:p>
        </p:txBody>
      </p:sp>
      <p:sp>
        <p:nvSpPr>
          <p:cNvPr id="71" name="Google Shape;71;p7"/>
          <p:cNvSpPr txBox="1">
            <a:spLocks noGrp="1"/>
          </p:cNvSpPr>
          <p:nvPr>
            <p:ph type="body" idx="1"/>
          </p:nvPr>
        </p:nvSpPr>
        <p:spPr>
          <a:xfrm>
            <a:off x="1405625" y="2630067"/>
            <a:ext cx="4115400" cy="32211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72" name="Google Shape;72;p7"/>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grpSp>
        <p:nvGrpSpPr>
          <p:cNvPr id="74" name="Google Shape;74;p8"/>
          <p:cNvGrpSpPr/>
          <p:nvPr/>
        </p:nvGrpSpPr>
        <p:grpSpPr>
          <a:xfrm>
            <a:off x="4773453" y="0"/>
            <a:ext cx="5132242" cy="6857829"/>
            <a:chOff x="4406400" y="0"/>
            <a:chExt cx="4737600" cy="5143500"/>
          </a:xfrm>
        </p:grpSpPr>
        <p:sp>
          <p:nvSpPr>
            <p:cNvPr id="75" name="Google Shape;75;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76" name="Google Shape;76;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1" name="Google Shape;81;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2" name="Google Shape;82;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3" name="Google Shape;83;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4" name="Google Shape;84;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89" name="Google Shape;89;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92" name="Google Shape;92;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892504" y="1155700"/>
            <a:ext cx="4969200" cy="4694700"/>
          </a:xfrm>
          <a:prstGeom prst="rect">
            <a:avLst/>
          </a:prstGeom>
        </p:spPr>
        <p:txBody>
          <a:bodyPr spcFirstLastPara="1" wrap="square" lIns="106650" tIns="106650" rIns="106650" bIns="106650" anchor="ctr" anchorCtr="0">
            <a:noAutofit/>
          </a:bodyPr>
          <a:lstStyle>
            <a:lvl1pPr lvl="0" rtl="0">
              <a:spcBef>
                <a:spcPts val="0"/>
              </a:spcBef>
              <a:spcAft>
                <a:spcPts val="0"/>
              </a:spcAft>
              <a:buSzPts val="3300"/>
              <a:buNone/>
              <a:defRPr>
                <a:latin typeface="나눔고딕" panose="020D0604000000000000" pitchFamily="50" charset="-127"/>
                <a:ea typeface="나눔고딕" panose="020D0604000000000000" pitchFamily="50" charset="-127"/>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dirty="0"/>
          </a:p>
        </p:txBody>
      </p:sp>
      <p:sp>
        <p:nvSpPr>
          <p:cNvPr id="94" name="Google Shape;94;p8"/>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grpSp>
        <p:nvGrpSpPr>
          <p:cNvPr id="96" name="Google Shape;96;p9"/>
          <p:cNvGrpSpPr/>
          <p:nvPr/>
        </p:nvGrpSpPr>
        <p:grpSpPr>
          <a:xfrm>
            <a:off x="0" y="507989"/>
            <a:ext cx="1124303" cy="1355016"/>
            <a:chOff x="0" y="381001"/>
            <a:chExt cx="1037850" cy="1016287"/>
          </a:xfrm>
        </p:grpSpPr>
        <p:sp>
          <p:nvSpPr>
            <p:cNvPr id="97" name="Google Shape;97;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99" name="Google Shape;99;p9"/>
          <p:cNvSpPr txBox="1">
            <a:spLocks noGrp="1"/>
          </p:cNvSpPr>
          <p:nvPr>
            <p:ph type="title"/>
          </p:nvPr>
        </p:nvSpPr>
        <p:spPr>
          <a:xfrm>
            <a:off x="1405625" y="2211100"/>
            <a:ext cx="3289200" cy="2335500"/>
          </a:xfrm>
          <a:prstGeom prst="rect">
            <a:avLst/>
          </a:prstGeom>
        </p:spPr>
        <p:txBody>
          <a:bodyPr spcFirstLastPara="1" wrap="square" lIns="106650" tIns="106650" rIns="106650" bIns="106650" anchor="t" anchorCtr="0">
            <a:noAutofit/>
          </a:bodyPr>
          <a:lstStyle>
            <a:lvl1pPr lvl="0" rtl="0">
              <a:spcBef>
                <a:spcPts val="0"/>
              </a:spcBef>
              <a:spcAft>
                <a:spcPts val="0"/>
              </a:spcAft>
              <a:buSzPts val="2800"/>
              <a:buNone/>
              <a:defRPr sz="2800">
                <a:latin typeface="나눔고딕" panose="020D0604000000000000" pitchFamily="50" charset="-127"/>
                <a:ea typeface="나눔고딕" panose="020D0604000000000000" pitchFamily="50" charset="-127"/>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dirty="0"/>
          </a:p>
        </p:txBody>
      </p:sp>
      <p:sp>
        <p:nvSpPr>
          <p:cNvPr id="100" name="Google Shape;100;p9"/>
          <p:cNvSpPr txBox="1">
            <a:spLocks noGrp="1"/>
          </p:cNvSpPr>
          <p:nvPr>
            <p:ph type="subTitle" idx="1"/>
          </p:nvPr>
        </p:nvSpPr>
        <p:spPr>
          <a:xfrm>
            <a:off x="1405625" y="4717333"/>
            <a:ext cx="3289200" cy="674700"/>
          </a:xfrm>
          <a:prstGeom prst="rect">
            <a:avLst/>
          </a:prstGeom>
        </p:spPr>
        <p:txBody>
          <a:bodyPr spcFirstLastPara="1" wrap="square" lIns="106650" tIns="106650" rIns="106650" bIns="106650" anchor="t" anchorCtr="0">
            <a:noAutofit/>
          </a:bodyPr>
          <a:lstStyle>
            <a:lvl1pPr lvl="0" rtl="0">
              <a:lnSpc>
                <a:spcPct val="100000"/>
              </a:lnSpc>
              <a:spcBef>
                <a:spcPts val="0"/>
              </a:spcBef>
              <a:spcAft>
                <a:spcPts val="0"/>
              </a:spcAft>
              <a:buSzPts val="1500"/>
              <a:buNone/>
              <a:defRPr>
                <a:latin typeface="나눔고딕" panose="020D0604000000000000" pitchFamily="50" charset="-127"/>
                <a:ea typeface="나눔고딕" panose="020D0604000000000000" pitchFamily="50" charset="-127"/>
              </a:defRPr>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a:endParaRPr dirty="0"/>
          </a:p>
        </p:txBody>
      </p:sp>
      <p:sp>
        <p:nvSpPr>
          <p:cNvPr id="101" name="Google Shape;101;p9"/>
          <p:cNvSpPr txBox="1">
            <a:spLocks noGrp="1"/>
          </p:cNvSpPr>
          <p:nvPr>
            <p:ph type="body" idx="2"/>
          </p:nvPr>
        </p:nvSpPr>
        <p:spPr>
          <a:xfrm>
            <a:off x="5035550" y="2262133"/>
            <a:ext cx="3983100" cy="3129900"/>
          </a:xfrm>
          <a:prstGeom prst="rect">
            <a:avLst/>
          </a:prstGeom>
        </p:spPr>
        <p:txBody>
          <a:bodyPr spcFirstLastPara="1" wrap="square" lIns="106650" tIns="106650" rIns="106650" bIns="106650" anchor="t" anchorCtr="0">
            <a:noAutofit/>
          </a:bodyPr>
          <a:lstStyle>
            <a:lvl1pPr marL="457200" lvl="0" indent="-323850" rtl="0">
              <a:spcBef>
                <a:spcPts val="0"/>
              </a:spcBef>
              <a:spcAft>
                <a:spcPts val="0"/>
              </a:spcAft>
              <a:buSzPts val="1500"/>
              <a:buChar char="●"/>
              <a:defRPr>
                <a:latin typeface="나눔고딕" panose="020D0604000000000000" pitchFamily="50" charset="-127"/>
                <a:ea typeface="나눔고딕" panose="020D0604000000000000" pitchFamily="50" charset="-127"/>
              </a:defRPr>
            </a:lvl1pPr>
            <a:lvl2pPr marL="914400" lvl="1" indent="-311150" rtl="0">
              <a:spcBef>
                <a:spcPts val="1900"/>
              </a:spcBef>
              <a:spcAft>
                <a:spcPts val="0"/>
              </a:spcAft>
              <a:buSzPts val="1300"/>
              <a:buChar char="○"/>
              <a:defRPr/>
            </a:lvl2pPr>
            <a:lvl3pPr marL="1371600" lvl="2" indent="-311150" rtl="0">
              <a:spcBef>
                <a:spcPts val="1900"/>
              </a:spcBef>
              <a:spcAft>
                <a:spcPts val="0"/>
              </a:spcAft>
              <a:buSzPts val="1300"/>
              <a:buChar char="■"/>
              <a:defRPr/>
            </a:lvl3pPr>
            <a:lvl4pPr marL="1828800" lvl="3" indent="-311150" rtl="0">
              <a:spcBef>
                <a:spcPts val="1900"/>
              </a:spcBef>
              <a:spcAft>
                <a:spcPts val="0"/>
              </a:spcAft>
              <a:buSzPts val="1300"/>
              <a:buChar char="●"/>
              <a:defRPr/>
            </a:lvl4pPr>
            <a:lvl5pPr marL="2286000" lvl="4" indent="-311150" rtl="0">
              <a:spcBef>
                <a:spcPts val="1900"/>
              </a:spcBef>
              <a:spcAft>
                <a:spcPts val="0"/>
              </a:spcAft>
              <a:buSzPts val="1300"/>
              <a:buChar char="○"/>
              <a:defRPr/>
            </a:lvl5pPr>
            <a:lvl6pPr marL="2743200" lvl="5" indent="-311150" rtl="0">
              <a:spcBef>
                <a:spcPts val="1900"/>
              </a:spcBef>
              <a:spcAft>
                <a:spcPts val="0"/>
              </a:spcAft>
              <a:buSzPts val="1300"/>
              <a:buChar char="■"/>
              <a:defRPr/>
            </a:lvl6pPr>
            <a:lvl7pPr marL="3200400" lvl="6" indent="-311150" rtl="0">
              <a:spcBef>
                <a:spcPts val="1900"/>
              </a:spcBef>
              <a:spcAft>
                <a:spcPts val="0"/>
              </a:spcAft>
              <a:buSzPts val="1300"/>
              <a:buChar char="●"/>
              <a:defRPr/>
            </a:lvl7pPr>
            <a:lvl8pPr marL="3657600" lvl="7" indent="-311150" rtl="0">
              <a:spcBef>
                <a:spcPts val="1900"/>
              </a:spcBef>
              <a:spcAft>
                <a:spcPts val="0"/>
              </a:spcAft>
              <a:buSzPts val="1300"/>
              <a:buChar char="○"/>
              <a:defRPr/>
            </a:lvl8pPr>
            <a:lvl9pPr marL="4114800" lvl="8" indent="-311150" rtl="0">
              <a:spcBef>
                <a:spcPts val="1900"/>
              </a:spcBef>
              <a:spcAft>
                <a:spcPts val="1900"/>
              </a:spcAft>
              <a:buSzPts val="1300"/>
              <a:buChar char="■"/>
              <a:defRPr/>
            </a:lvl9pPr>
          </a:lstStyle>
          <a:p>
            <a:endParaRPr dirty="0"/>
          </a:p>
        </p:txBody>
      </p:sp>
      <p:sp>
        <p:nvSpPr>
          <p:cNvPr id="102" name="Google Shape;102;p9"/>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grpSp>
        <p:nvGrpSpPr>
          <p:cNvPr id="104" name="Google Shape;104;p10"/>
          <p:cNvGrpSpPr/>
          <p:nvPr/>
        </p:nvGrpSpPr>
        <p:grpSpPr>
          <a:xfrm>
            <a:off x="0" y="5504636"/>
            <a:ext cx="757145" cy="912853"/>
            <a:chOff x="0" y="3785672"/>
            <a:chExt cx="698925" cy="684657"/>
          </a:xfrm>
        </p:grpSpPr>
        <p:sp>
          <p:nvSpPr>
            <p:cNvPr id="105" name="Google Shape;105;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sp>
          <p:nvSpPr>
            <p:cNvPr id="106" name="Google Shape;106;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06650" tIns="106650" rIns="106650" bIns="106650" anchor="ctr" anchorCtr="0">
              <a:noAutofit/>
            </a:bodyPr>
            <a:lstStyle/>
            <a:p>
              <a:pPr marL="0" lvl="0" indent="0" algn="l" rtl="0">
                <a:spcBef>
                  <a:spcPts val="0"/>
                </a:spcBef>
                <a:spcAft>
                  <a:spcPts val="0"/>
                </a:spcAft>
                <a:buNone/>
              </a:pPr>
              <a:endParaRPr/>
            </a:p>
          </p:txBody>
        </p:sp>
      </p:grpSp>
      <p:sp>
        <p:nvSpPr>
          <p:cNvPr id="107" name="Google Shape;107;p10"/>
          <p:cNvSpPr txBox="1">
            <a:spLocks noGrp="1"/>
          </p:cNvSpPr>
          <p:nvPr>
            <p:ph type="body" idx="1"/>
          </p:nvPr>
        </p:nvSpPr>
        <p:spPr>
          <a:xfrm>
            <a:off x="880452" y="5740500"/>
            <a:ext cx="7514100" cy="698400"/>
          </a:xfrm>
          <a:prstGeom prst="rect">
            <a:avLst/>
          </a:prstGeom>
        </p:spPr>
        <p:txBody>
          <a:bodyPr spcFirstLastPara="1" wrap="square" lIns="106650" tIns="106650" rIns="106650" bIns="106650" anchor="ctr" anchorCtr="0">
            <a:noAutofit/>
          </a:bodyPr>
          <a:lstStyle>
            <a:lvl1pPr marL="457200" lvl="0" indent="-228600" rtl="0">
              <a:lnSpc>
                <a:spcPct val="100000"/>
              </a:lnSpc>
              <a:spcBef>
                <a:spcPts val="0"/>
              </a:spcBef>
              <a:spcAft>
                <a:spcPts val="0"/>
              </a:spcAft>
              <a:buSzPts val="1500"/>
              <a:buNone/>
              <a:defRPr>
                <a:latin typeface="나눔고딕" panose="020D0604000000000000" pitchFamily="50" charset="-127"/>
                <a:ea typeface="나눔고딕" panose="020D0604000000000000" pitchFamily="50" charset="-127"/>
              </a:defRPr>
            </a:lvl1pPr>
          </a:lstStyle>
          <a:p>
            <a:endParaRPr dirty="0"/>
          </a:p>
        </p:txBody>
      </p:sp>
      <p:sp>
        <p:nvSpPr>
          <p:cNvPr id="108" name="Google Shape;108;p10"/>
          <p:cNvSpPr txBox="1">
            <a:spLocks noGrp="1"/>
          </p:cNvSpPr>
          <p:nvPr>
            <p:ph type="sldNum" idx="12"/>
          </p:nvPr>
        </p:nvSpPr>
        <p:spPr>
          <a:xfrm>
            <a:off x="9178496" y="6217622"/>
            <a:ext cx="594300" cy="524700"/>
          </a:xfrm>
          <a:prstGeom prst="rect">
            <a:avLst/>
          </a:prstGeom>
        </p:spPr>
        <p:txBody>
          <a:bodyPr spcFirstLastPara="1" wrap="square" lIns="106650" tIns="106650" rIns="106650" bIns="1066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7675" y="593367"/>
            <a:ext cx="9230700" cy="763500"/>
          </a:xfrm>
          <a:prstGeom prst="rect">
            <a:avLst/>
          </a:prstGeom>
          <a:noFill/>
          <a:ln>
            <a:noFill/>
          </a:ln>
        </p:spPr>
        <p:txBody>
          <a:bodyPr spcFirstLastPara="1" wrap="square" lIns="106650" tIns="106650" rIns="106650" bIns="106650" anchor="t" anchorCtr="0">
            <a:noAutofit/>
          </a:bodyPr>
          <a:lstStyle>
            <a:lvl1pPr lvl="0"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1pPr>
            <a:lvl2pPr lvl="1"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2pPr>
            <a:lvl3pPr lvl="2"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3pPr>
            <a:lvl4pPr lvl="3"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4pPr>
            <a:lvl5pPr lvl="4"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5pPr>
            <a:lvl6pPr lvl="5"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6pPr>
            <a:lvl7pPr lvl="6"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7pPr>
            <a:lvl8pPr lvl="7"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8pPr>
            <a:lvl9pPr lvl="8" rtl="0">
              <a:spcBef>
                <a:spcPts val="0"/>
              </a:spcBef>
              <a:spcAft>
                <a:spcPts val="0"/>
              </a:spcAft>
              <a:buClr>
                <a:schemeClr val="lt1"/>
              </a:buClr>
              <a:buSzPts val="3300"/>
              <a:buFont typeface="Montserrat"/>
              <a:buNone/>
              <a:defRPr sz="3300">
                <a:solidFill>
                  <a:schemeClr val="lt1"/>
                </a:solidFill>
                <a:latin typeface="Montserrat"/>
                <a:ea typeface="Montserrat"/>
                <a:cs typeface="Montserrat"/>
                <a:sym typeface="Montserrat"/>
              </a:defRPr>
            </a:lvl9pPr>
          </a:lstStyle>
          <a:p>
            <a:endParaRPr dirty="0"/>
          </a:p>
        </p:txBody>
      </p:sp>
      <p:sp>
        <p:nvSpPr>
          <p:cNvPr id="11" name="Google Shape;11;p1"/>
          <p:cNvSpPr txBox="1">
            <a:spLocks noGrp="1"/>
          </p:cNvSpPr>
          <p:nvPr>
            <p:ph type="body" idx="1"/>
          </p:nvPr>
        </p:nvSpPr>
        <p:spPr>
          <a:xfrm>
            <a:off x="337675" y="1536633"/>
            <a:ext cx="9230700" cy="4555200"/>
          </a:xfrm>
          <a:prstGeom prst="rect">
            <a:avLst/>
          </a:prstGeom>
          <a:noFill/>
          <a:ln>
            <a:noFill/>
          </a:ln>
        </p:spPr>
        <p:txBody>
          <a:bodyPr spcFirstLastPara="1" wrap="square" lIns="106650" tIns="106650" rIns="106650" bIns="106650" anchor="t" anchorCtr="0">
            <a:noAutofit/>
          </a:bodyPr>
          <a:lstStyle>
            <a:lvl1pPr marL="457200" lvl="0" indent="-32385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1pPr>
            <a:lvl2pPr marL="914400" lvl="1"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2pPr>
            <a:lvl3pPr marL="1371600" lvl="2"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3pPr>
            <a:lvl4pPr marL="1828800" lvl="3"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4pPr>
            <a:lvl5pPr marL="2286000" lvl="4"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5pPr>
            <a:lvl6pPr marL="2743200" lvl="5"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6pPr>
            <a:lvl7pPr marL="3200400" lvl="6"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7pPr>
            <a:lvl8pPr marL="3657600" lvl="7" indent="-311150" rtl="0">
              <a:lnSpc>
                <a:spcPct val="115000"/>
              </a:lnSpc>
              <a:spcBef>
                <a:spcPts val="1900"/>
              </a:spcBef>
              <a:spcAft>
                <a:spcPts val="0"/>
              </a:spcAft>
              <a:buClr>
                <a:schemeClr val="lt1"/>
              </a:buClr>
              <a:buSzPts val="1300"/>
              <a:buFont typeface="Lato"/>
              <a:buChar char="○"/>
              <a:defRPr sz="1300">
                <a:solidFill>
                  <a:schemeClr val="lt1"/>
                </a:solidFill>
                <a:latin typeface="Lato"/>
                <a:ea typeface="Lato"/>
                <a:cs typeface="Lato"/>
                <a:sym typeface="Lato"/>
              </a:defRPr>
            </a:lvl8pPr>
            <a:lvl9pPr marL="4114800" lvl="8" indent="-311150" rtl="0">
              <a:lnSpc>
                <a:spcPct val="115000"/>
              </a:lnSpc>
              <a:spcBef>
                <a:spcPts val="1900"/>
              </a:spcBef>
              <a:spcAft>
                <a:spcPts val="1900"/>
              </a:spcAft>
              <a:buClr>
                <a:schemeClr val="lt1"/>
              </a:buClr>
              <a:buSzPts val="1300"/>
              <a:buFont typeface="Lato"/>
              <a:buChar char="■"/>
              <a:defRPr sz="1300">
                <a:solidFill>
                  <a:schemeClr val="lt1"/>
                </a:solidFill>
                <a:latin typeface="Lato"/>
                <a:ea typeface="Lato"/>
                <a:cs typeface="Lato"/>
                <a:sym typeface="Lato"/>
              </a:defRPr>
            </a:lvl9pPr>
          </a:lstStyle>
          <a:p>
            <a:endParaRPr dirty="0"/>
          </a:p>
        </p:txBody>
      </p:sp>
      <p:sp>
        <p:nvSpPr>
          <p:cNvPr id="12" name="Google Shape;12;p1"/>
          <p:cNvSpPr txBox="1">
            <a:spLocks noGrp="1"/>
          </p:cNvSpPr>
          <p:nvPr>
            <p:ph type="sldNum" idx="12"/>
          </p:nvPr>
        </p:nvSpPr>
        <p:spPr>
          <a:xfrm>
            <a:off x="9178496" y="6217622"/>
            <a:ext cx="594300" cy="524700"/>
          </a:xfrm>
          <a:prstGeom prst="rect">
            <a:avLst/>
          </a:prstGeom>
          <a:noFill/>
          <a:ln>
            <a:noFill/>
          </a:ln>
        </p:spPr>
        <p:txBody>
          <a:bodyPr spcFirstLastPara="1" wrap="square" lIns="106650" tIns="106650" rIns="106650" bIns="106650" anchor="ctr" anchorCtr="0">
            <a:noAutofit/>
          </a:bodyPr>
          <a:lstStyle>
            <a:lvl1pPr lvl="0" algn="r" rtl="0">
              <a:buNone/>
              <a:defRPr sz="1200">
                <a:solidFill>
                  <a:schemeClr val="lt1"/>
                </a:solidFill>
                <a:latin typeface="나눔고딕" panose="020D0604000000000000" pitchFamily="50" charset="-127"/>
                <a:ea typeface="나눔고딕" panose="020D0604000000000000" pitchFamily="50" charset="-127"/>
                <a:cs typeface="나눔고딕" panose="020D0604000000000000" pitchFamily="50" charset="-127"/>
                <a:sym typeface="Lato"/>
              </a:defRPr>
            </a:lvl1pPr>
            <a:lvl2pPr lvl="1" algn="r" rtl="0">
              <a:buNone/>
              <a:defRPr sz="1200">
                <a:solidFill>
                  <a:schemeClr val="lt1"/>
                </a:solidFill>
                <a:latin typeface="Lato"/>
                <a:ea typeface="Lato"/>
                <a:cs typeface="Lato"/>
                <a:sym typeface="Lato"/>
              </a:defRPr>
            </a:lvl2pPr>
            <a:lvl3pPr lvl="2" algn="r" rtl="0">
              <a:buNone/>
              <a:defRPr sz="1200">
                <a:solidFill>
                  <a:schemeClr val="lt1"/>
                </a:solidFill>
                <a:latin typeface="Lato"/>
                <a:ea typeface="Lato"/>
                <a:cs typeface="Lato"/>
                <a:sym typeface="Lato"/>
              </a:defRPr>
            </a:lvl3pPr>
            <a:lvl4pPr lvl="3" algn="r" rtl="0">
              <a:buNone/>
              <a:defRPr sz="1200">
                <a:solidFill>
                  <a:schemeClr val="lt1"/>
                </a:solidFill>
                <a:latin typeface="Lato"/>
                <a:ea typeface="Lato"/>
                <a:cs typeface="Lato"/>
                <a:sym typeface="Lato"/>
              </a:defRPr>
            </a:lvl4pPr>
            <a:lvl5pPr lvl="4" algn="r" rtl="0">
              <a:buNone/>
              <a:defRPr sz="1200">
                <a:solidFill>
                  <a:schemeClr val="lt1"/>
                </a:solidFill>
                <a:latin typeface="Lato"/>
                <a:ea typeface="Lato"/>
                <a:cs typeface="Lato"/>
                <a:sym typeface="Lato"/>
              </a:defRPr>
            </a:lvl5pPr>
            <a:lvl6pPr lvl="5" algn="r" rtl="0">
              <a:buNone/>
              <a:defRPr sz="1200">
                <a:solidFill>
                  <a:schemeClr val="lt1"/>
                </a:solidFill>
                <a:latin typeface="Lato"/>
                <a:ea typeface="Lato"/>
                <a:cs typeface="Lato"/>
                <a:sym typeface="Lato"/>
              </a:defRPr>
            </a:lvl6pPr>
            <a:lvl7pPr lvl="6" algn="r" rtl="0">
              <a:buNone/>
              <a:defRPr sz="1200">
                <a:solidFill>
                  <a:schemeClr val="lt1"/>
                </a:solidFill>
                <a:latin typeface="Lato"/>
                <a:ea typeface="Lato"/>
                <a:cs typeface="Lato"/>
                <a:sym typeface="Lato"/>
              </a:defRPr>
            </a:lvl7pPr>
            <a:lvl8pPr lvl="7" algn="r" rtl="0">
              <a:buNone/>
              <a:defRPr sz="1200">
                <a:solidFill>
                  <a:schemeClr val="lt1"/>
                </a:solidFill>
                <a:latin typeface="Lato"/>
                <a:ea typeface="Lato"/>
                <a:cs typeface="Lato"/>
                <a:sym typeface="Lato"/>
              </a:defRPr>
            </a:lvl8pPr>
            <a:lvl9pPr lvl="8" algn="r" rtl="0">
              <a:buNone/>
              <a:defRPr sz="1200">
                <a:solidFill>
                  <a:schemeClr val="lt1"/>
                </a:solidFill>
                <a:latin typeface="Lato"/>
                <a:ea typeface="Lato"/>
                <a:cs typeface="Lato"/>
                <a:sym typeface="Lato"/>
              </a:defRPr>
            </a:lvl9pPr>
          </a:lstStyle>
          <a:p>
            <a:fld id="{00000000-1234-1234-1234-123412341234}" type="slidenum">
              <a:rPr lang="en-US" altLang="ko-KR" smtClean="0"/>
              <a:pPr/>
              <a:t>‹#›</a:t>
            </a:fld>
            <a:endParaRPr lang="ko-KR" alt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나눔고딕" panose="020D0604000000000000" pitchFamily="50" charset="-127"/>
          <a:ea typeface="나눔고딕" panose="020D0604000000000000"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나눔고딕" panose="020D0604000000000000" pitchFamily="50" charset="-127"/>
          <a:ea typeface="나눔고딕" panose="020D0604000000000000" pitchFamily="50"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ctrTitle"/>
          </p:nvPr>
        </p:nvSpPr>
        <p:spPr>
          <a:xfrm>
            <a:off x="3831913" y="2104533"/>
            <a:ext cx="5435700" cy="21051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dirty="0" err="1">
                <a:highlight>
                  <a:srgbClr val="0000FF"/>
                </a:highlight>
              </a:rPr>
              <a:t>Mul</a:t>
            </a:r>
            <a:r>
              <a:rPr lang="ko-KR" dirty="0"/>
              <a:t>-CAR?</a:t>
            </a:r>
            <a:endParaRPr dirty="0"/>
          </a:p>
          <a:p>
            <a:pPr marL="0" lvl="0" indent="0" algn="r" rtl="0">
              <a:lnSpc>
                <a:spcPct val="130000"/>
              </a:lnSpc>
              <a:spcBef>
                <a:spcPts val="0"/>
              </a:spcBef>
              <a:spcAft>
                <a:spcPts val="0"/>
              </a:spcAft>
              <a:buNone/>
            </a:pPr>
            <a:r>
              <a:rPr lang="ko-KR" sz="2100" b="1" dirty="0">
                <a:cs typeface="Calibri"/>
                <a:sym typeface="Calibri"/>
              </a:rPr>
              <a:t>저 해상도 이미지 복원을 통한 차량 판독</a:t>
            </a:r>
            <a:endParaRPr sz="1400" dirty="0">
              <a:solidFill>
                <a:schemeClr val="dk1"/>
              </a:solidFill>
              <a:latin typeface="Arial"/>
              <a:ea typeface="Arial"/>
              <a:cs typeface="Arial"/>
              <a:sym typeface="Arial"/>
            </a:endParaRPr>
          </a:p>
          <a:p>
            <a:pPr marL="0" lvl="0" indent="0" algn="r" rtl="0">
              <a:lnSpc>
                <a:spcPct val="130000"/>
              </a:lnSpc>
              <a:spcBef>
                <a:spcPts val="0"/>
              </a:spcBef>
              <a:spcAft>
                <a:spcPts val="0"/>
              </a:spcAft>
              <a:buNone/>
            </a:pPr>
            <a:r>
              <a:rPr lang="ko-KR" sz="2400" b="1" dirty="0" err="1">
                <a:cs typeface="Calibri"/>
                <a:sym typeface="Calibri"/>
              </a:rPr>
              <a:t>B반</a:t>
            </a:r>
            <a:r>
              <a:rPr lang="ko-KR" sz="2400" b="1" dirty="0">
                <a:cs typeface="Calibri"/>
                <a:sym typeface="Calibri"/>
              </a:rPr>
              <a:t>/4조 </a:t>
            </a:r>
            <a:endParaRPr sz="1500" dirty="0">
              <a:cs typeface="Lato"/>
              <a:sym typeface="Lato"/>
            </a:endParaRPr>
          </a:p>
          <a:p>
            <a:pPr marL="0" lvl="0" indent="0" algn="l" rtl="0">
              <a:spcBef>
                <a:spcPts val="0"/>
              </a:spcBef>
              <a:spcAft>
                <a:spcPts val="0"/>
              </a:spcAft>
              <a:buNone/>
            </a:pPr>
            <a:endParaRPr dirty="0"/>
          </a:p>
        </p:txBody>
      </p:sp>
      <p:sp>
        <p:nvSpPr>
          <p:cNvPr id="154" name="Google Shape;154;p16"/>
          <p:cNvSpPr txBox="1">
            <a:spLocks noGrp="1"/>
          </p:cNvSpPr>
          <p:nvPr>
            <p:ph type="subTitle" idx="1"/>
          </p:nvPr>
        </p:nvSpPr>
        <p:spPr>
          <a:xfrm>
            <a:off x="3763231" y="5518975"/>
            <a:ext cx="5573100" cy="674700"/>
          </a:xfrm>
          <a:prstGeom prst="rect">
            <a:avLst/>
          </a:prstGeom>
        </p:spPr>
        <p:txBody>
          <a:bodyPr spcFirstLastPara="1" wrap="square" lIns="106650" tIns="106650" rIns="106650" bIns="106650" anchor="t" anchorCtr="0">
            <a:noAutofit/>
          </a:bodyPr>
          <a:lstStyle/>
          <a:p>
            <a:pPr marL="0" lvl="0" indent="0" algn="r" rtl="0">
              <a:lnSpc>
                <a:spcPct val="130000"/>
              </a:lnSpc>
              <a:spcBef>
                <a:spcPts val="0"/>
              </a:spcBef>
              <a:spcAft>
                <a:spcPts val="0"/>
              </a:spcAft>
              <a:buClr>
                <a:srgbClr val="000000"/>
              </a:buClr>
              <a:buFont typeface="Arial"/>
              <a:buNone/>
            </a:pPr>
            <a:r>
              <a:rPr lang="ko-KR" sz="1800" b="1" dirty="0">
                <a:cs typeface="Calibri"/>
                <a:sym typeface="Calibri"/>
              </a:rPr>
              <a:t>강은석 </a:t>
            </a:r>
            <a:r>
              <a:rPr lang="ko-KR" sz="1800" b="1" dirty="0" err="1">
                <a:cs typeface="Calibri"/>
                <a:sym typeface="Calibri"/>
              </a:rPr>
              <a:t>김성실</a:t>
            </a:r>
            <a:r>
              <a:rPr lang="ko-KR" sz="1800" b="1" dirty="0">
                <a:cs typeface="Calibri"/>
                <a:sym typeface="Calibri"/>
              </a:rPr>
              <a:t> 원정아 이지윤 </a:t>
            </a:r>
            <a:r>
              <a:rPr lang="ko-KR" sz="1800" b="1" dirty="0" err="1">
                <a:cs typeface="Calibri"/>
                <a:sym typeface="Calibri"/>
              </a:rPr>
              <a:t>최영용</a:t>
            </a:r>
            <a:r>
              <a:rPr lang="ko-KR" sz="1800" b="1" dirty="0">
                <a:cs typeface="Calibri"/>
                <a:sym typeface="Calibri"/>
              </a:rPr>
              <a:t> 최지선</a:t>
            </a:r>
            <a:r>
              <a:rPr lang="ko-KR" sz="2200" b="1" dirty="0">
                <a:cs typeface="Calibri"/>
                <a:sym typeface="Calibri"/>
              </a:rPr>
              <a:t> </a:t>
            </a:r>
            <a:endParaRPr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p:nvPr/>
        </p:nvSpPr>
        <p:spPr>
          <a:xfrm>
            <a:off x="352225" y="2687650"/>
            <a:ext cx="2714700" cy="34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-데이터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전처리</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-Super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GAN</a:t>
            </a:r>
            <a:endParaRPr sz="1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Object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Detect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(YOLO v4)</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Classification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EfficientNet</a:t>
            </a:r>
            <a:r>
              <a:rPr lang="ko-KR" sz="1500" dirty="0">
                <a:solidFill>
                  <a:schemeClr val="lt1"/>
                </a:solidFill>
                <a:latin typeface="나눔고딕" panose="020D0604000000000000" pitchFamily="50" charset="-127"/>
                <a:ea typeface="나눔고딕" panose="020D0604000000000000" pitchFamily="50" charset="-127"/>
                <a:cs typeface="Lato"/>
                <a:sym typeface="Lato"/>
              </a:rPr>
              <a:t>)</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dirty="0">
                <a:solidFill>
                  <a:schemeClr val="lt1"/>
                </a:solidFill>
                <a:latin typeface="나눔고딕" panose="020D0604000000000000" pitchFamily="50" charset="-127"/>
                <a:ea typeface="나눔고딕" panose="020D0604000000000000" pitchFamily="50" charset="-127"/>
                <a:cs typeface="Lato"/>
                <a:sym typeface="Lato"/>
              </a:rPr>
              <a:t>-</a:t>
            </a:r>
            <a:r>
              <a:rPr lang="ko-KR" sz="3200" dirty="0">
                <a:solidFill>
                  <a:schemeClr val="lt1"/>
                </a:solidFill>
                <a:latin typeface="나눔고딕" panose="020D0604000000000000" pitchFamily="50" charset="-127"/>
                <a:ea typeface="나눔고딕" panose="020D0604000000000000" pitchFamily="50" charset="-127"/>
                <a:cs typeface="Lato"/>
                <a:sym typeface="Lato"/>
              </a:rPr>
              <a:t>OCR</a:t>
            </a:r>
            <a:endParaRPr sz="32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sp>
        <p:nvSpPr>
          <p:cNvPr id="249" name="Google Shape;249;p25"/>
          <p:cNvSpPr txBox="1"/>
          <p:nvPr/>
        </p:nvSpPr>
        <p:spPr>
          <a:xfrm>
            <a:off x="5369475" y="5796550"/>
            <a:ext cx="2022000" cy="495300"/>
          </a:xfrm>
          <a:prstGeom prst="rect">
            <a:avLst/>
          </a:prstGeom>
          <a:solidFill>
            <a:srgbClr val="FFFFFF"/>
          </a:solid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KR" sz="2400" b="1" dirty="0">
                <a:latin typeface="나눔고딕" panose="020D0604000000000000" pitchFamily="50" charset="-127"/>
                <a:ea typeface="나눔고딕" panose="020D0604000000000000" pitchFamily="50" charset="-127"/>
                <a:cs typeface="Lato"/>
                <a:sym typeface="Lato"/>
              </a:rPr>
              <a:t>   11나 7374</a:t>
            </a:r>
            <a:endParaRPr sz="2400" b="1" dirty="0">
              <a:latin typeface="나눔고딕" panose="020D0604000000000000" pitchFamily="50" charset="-127"/>
              <a:ea typeface="나눔고딕" panose="020D0604000000000000" pitchFamily="50" charset="-127"/>
              <a:cs typeface="Lato"/>
              <a:sym typeface="Lato"/>
            </a:endParaRPr>
          </a:p>
        </p:txBody>
      </p:sp>
      <p:pic>
        <p:nvPicPr>
          <p:cNvPr id="250" name="Google Shape;250;p25"/>
          <p:cNvPicPr preferRelativeResize="0"/>
          <p:nvPr/>
        </p:nvPicPr>
        <p:blipFill>
          <a:blip r:embed="rId3">
            <a:alphaModFix/>
          </a:blip>
          <a:stretch>
            <a:fillRect/>
          </a:stretch>
        </p:blipFill>
        <p:spPr>
          <a:xfrm>
            <a:off x="3860975" y="2424325"/>
            <a:ext cx="3487500" cy="2615600"/>
          </a:xfrm>
          <a:prstGeom prst="rect">
            <a:avLst/>
          </a:prstGeom>
          <a:noFill/>
          <a:ln w="9525" cap="flat" cmpd="sng">
            <a:solidFill>
              <a:srgbClr val="FFFFFF"/>
            </a:solidFill>
            <a:prstDash val="solid"/>
            <a:round/>
            <a:headEnd type="none" w="sm" len="sm"/>
            <a:tailEnd type="none" w="sm" len="sm"/>
          </a:ln>
        </p:spPr>
      </p:pic>
      <p:sp>
        <p:nvSpPr>
          <p:cNvPr id="251" name="Google Shape;251;p25"/>
          <p:cNvSpPr/>
          <p:nvPr/>
        </p:nvSpPr>
        <p:spPr>
          <a:xfrm>
            <a:off x="4805375" y="4407125"/>
            <a:ext cx="719100" cy="253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25"/>
          <p:cNvPicPr preferRelativeResize="0"/>
          <p:nvPr/>
        </p:nvPicPr>
        <p:blipFill rotWithShape="1">
          <a:blip r:embed="rId4">
            <a:alphaModFix/>
          </a:blip>
          <a:srcRect t="10981" r="6803" b="36524"/>
          <a:stretch/>
        </p:blipFill>
        <p:spPr>
          <a:xfrm>
            <a:off x="6184075" y="4175275"/>
            <a:ext cx="2388425" cy="628700"/>
          </a:xfrm>
          <a:prstGeom prst="rect">
            <a:avLst/>
          </a:prstGeom>
          <a:noFill/>
          <a:ln w="28575" cap="flat" cmpd="sng">
            <a:solidFill>
              <a:srgbClr val="FF0000"/>
            </a:solidFill>
            <a:prstDash val="solid"/>
            <a:round/>
            <a:headEnd type="none" w="sm" len="sm"/>
            <a:tailEnd type="none" w="sm" len="sm"/>
          </a:ln>
        </p:spPr>
      </p:pic>
      <p:cxnSp>
        <p:nvCxnSpPr>
          <p:cNvPr id="253" name="Google Shape;253;p25"/>
          <p:cNvCxnSpPr>
            <a:endCxn id="249" idx="3"/>
          </p:cNvCxnSpPr>
          <p:nvPr/>
        </p:nvCxnSpPr>
        <p:spPr>
          <a:xfrm rot="5400000">
            <a:off x="7217325" y="4993750"/>
            <a:ext cx="1224600" cy="876300"/>
          </a:xfrm>
          <a:prstGeom prst="bentConnector2">
            <a:avLst/>
          </a:prstGeom>
          <a:noFill/>
          <a:ln w="28575" cap="flat" cmpd="sng">
            <a:solidFill>
              <a:schemeClr val="dk2"/>
            </a:solidFill>
            <a:prstDash val="solid"/>
            <a:round/>
            <a:headEnd type="none" w="med" len="med"/>
            <a:tailEnd type="triangle" w="med" len="med"/>
          </a:ln>
        </p:spPr>
      </p:cxnSp>
      <p:sp>
        <p:nvSpPr>
          <p:cNvPr id="254" name="Google Shape;254;p25"/>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구현 방향</a:t>
            </a:r>
            <a:endParaRPr sz="30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pSp>
        <p:nvGrpSpPr>
          <p:cNvPr id="260" name="Google Shape;260;p26"/>
          <p:cNvGrpSpPr/>
          <p:nvPr/>
        </p:nvGrpSpPr>
        <p:grpSpPr>
          <a:xfrm>
            <a:off x="454050" y="1131096"/>
            <a:ext cx="8486749" cy="5167302"/>
            <a:chOff x="101467" y="385462"/>
            <a:chExt cx="9217713" cy="5705313"/>
          </a:xfrm>
        </p:grpSpPr>
        <p:sp>
          <p:nvSpPr>
            <p:cNvPr id="261" name="Google Shape;261;p26"/>
            <p:cNvSpPr/>
            <p:nvPr/>
          </p:nvSpPr>
          <p:spPr>
            <a:xfrm>
              <a:off x="5230942" y="385462"/>
              <a:ext cx="2296800" cy="648300"/>
            </a:xfrm>
            <a:prstGeom prst="flowChartAlternateProcess">
              <a:avLst/>
            </a:prstGeom>
            <a:solidFill>
              <a:srgbClr val="F0F9F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dirty="0">
                  <a:solidFill>
                    <a:schemeClr val="dk1"/>
                  </a:solidFill>
                  <a:latin typeface="나눔고딕" panose="020D0604000000000000" pitchFamily="50" charset="-127"/>
                  <a:ea typeface="나눔고딕" panose="020D0604000000000000" pitchFamily="50" charset="-127"/>
                  <a:cs typeface="Calibri"/>
                  <a:sym typeface="Calibri"/>
                </a:rPr>
                <a:t>데이터 수집</a:t>
              </a:r>
              <a:endParaRPr dirty="0"/>
            </a:p>
          </p:txBody>
        </p:sp>
        <p:sp>
          <p:nvSpPr>
            <p:cNvPr id="262" name="Google Shape;262;p26"/>
            <p:cNvSpPr/>
            <p:nvPr/>
          </p:nvSpPr>
          <p:spPr>
            <a:xfrm>
              <a:off x="5230955" y="1292040"/>
              <a:ext cx="2296800" cy="648300"/>
            </a:xfrm>
            <a:prstGeom prst="flowChartAlternateProcess">
              <a:avLst/>
            </a:prstGeom>
            <a:solidFill>
              <a:srgbClr val="A1D7F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dirty="0">
                  <a:solidFill>
                    <a:schemeClr val="dk1"/>
                  </a:solidFill>
                  <a:latin typeface="나눔고딕" panose="020D0604000000000000" pitchFamily="50" charset="-127"/>
                  <a:ea typeface="나눔고딕" panose="020D0604000000000000" pitchFamily="50" charset="-127"/>
                  <a:cs typeface="Calibri"/>
                  <a:sym typeface="Calibri"/>
                </a:rPr>
                <a:t>데이터 </a:t>
              </a:r>
              <a:r>
                <a:rPr lang="ko-KR" b="1" dirty="0" err="1">
                  <a:solidFill>
                    <a:schemeClr val="dk1"/>
                  </a:solidFill>
                  <a:latin typeface="나눔고딕" panose="020D0604000000000000" pitchFamily="50" charset="-127"/>
                  <a:ea typeface="나눔고딕" panose="020D0604000000000000" pitchFamily="50" charset="-127"/>
                  <a:cs typeface="Calibri"/>
                  <a:sym typeface="Calibri"/>
                </a:rPr>
                <a:t>전처리</a:t>
              </a:r>
              <a:endParaRPr b="1" dirty="0">
                <a:solidFill>
                  <a:schemeClr val="dk1"/>
                </a:solidFill>
                <a:latin typeface="나눔고딕" panose="020D0604000000000000" pitchFamily="50" charset="-127"/>
                <a:ea typeface="나눔고딕" panose="020D0604000000000000" pitchFamily="50" charset="-127"/>
                <a:cs typeface="Calibri"/>
                <a:sym typeface="Calibri"/>
              </a:endParaRPr>
            </a:p>
            <a:p>
              <a:pPr marL="0" marR="0" lvl="0" indent="0" algn="ctr" rtl="0">
                <a:spcBef>
                  <a:spcPts val="0"/>
                </a:spcBef>
                <a:spcAft>
                  <a:spcPts val="0"/>
                </a:spcAft>
                <a:buNone/>
              </a:pPr>
              <a:r>
                <a:rPr lang="ko-KR" b="1" dirty="0" err="1">
                  <a:solidFill>
                    <a:schemeClr val="dk1"/>
                  </a:solidFill>
                  <a:latin typeface="나눔고딕" panose="020D0604000000000000" pitchFamily="50" charset="-127"/>
                  <a:ea typeface="나눔고딕" panose="020D0604000000000000" pitchFamily="50" charset="-127"/>
                  <a:cs typeface="Calibri"/>
                  <a:sym typeface="Calibri"/>
                </a:rPr>
                <a:t>down</a:t>
              </a:r>
              <a:r>
                <a:rPr lang="ko-KR" b="1" dirty="0">
                  <a:solidFill>
                    <a:schemeClr val="dk1"/>
                  </a:solidFill>
                  <a:latin typeface="나눔고딕" panose="020D0604000000000000" pitchFamily="50" charset="-127"/>
                  <a:ea typeface="나눔고딕" panose="020D0604000000000000" pitchFamily="50" charset="-127"/>
                  <a:cs typeface="Calibri"/>
                  <a:sym typeface="Calibri"/>
                </a:rPr>
                <a:t> </a:t>
              </a:r>
              <a:r>
                <a:rPr lang="ko-KR" b="1" dirty="0" err="1">
                  <a:solidFill>
                    <a:schemeClr val="dk1"/>
                  </a:solidFill>
                  <a:latin typeface="나눔고딕" panose="020D0604000000000000" pitchFamily="50" charset="-127"/>
                  <a:ea typeface="나눔고딕" panose="020D0604000000000000" pitchFamily="50" charset="-127"/>
                  <a:cs typeface="Calibri"/>
                  <a:sym typeface="Calibri"/>
                </a:rPr>
                <a:t>sampling</a:t>
              </a:r>
              <a:r>
                <a:rPr lang="ko-KR" b="1" dirty="0">
                  <a:solidFill>
                    <a:schemeClr val="dk1"/>
                  </a:solidFill>
                  <a:latin typeface="나눔고딕" panose="020D0604000000000000" pitchFamily="50" charset="-127"/>
                  <a:ea typeface="나눔고딕" panose="020D0604000000000000" pitchFamily="50" charset="-127"/>
                  <a:cs typeface="Calibri"/>
                  <a:sym typeface="Calibri"/>
                </a:rPr>
                <a:t> </a:t>
              </a:r>
              <a:r>
                <a:rPr lang="en-US" altLang="ko-KR" b="1" dirty="0">
                  <a:solidFill>
                    <a:schemeClr val="dk1"/>
                  </a:solidFill>
                  <a:latin typeface="나눔고딕" panose="020D0604000000000000" pitchFamily="50" charset="-127"/>
                  <a:ea typeface="나눔고딕" panose="020D0604000000000000" pitchFamily="50" charset="-127"/>
                  <a:cs typeface="Calibri"/>
                  <a:sym typeface="Calibri"/>
                </a:rPr>
                <a:t>/</a:t>
              </a:r>
              <a:r>
                <a:rPr lang="ko-KR" b="1" dirty="0">
                  <a:solidFill>
                    <a:schemeClr val="dk1"/>
                  </a:solidFill>
                  <a:latin typeface="나눔고딕" panose="020D0604000000000000" pitchFamily="50" charset="-127"/>
                  <a:ea typeface="나눔고딕" panose="020D0604000000000000" pitchFamily="50" charset="-127"/>
                  <a:cs typeface="Calibri"/>
                  <a:sym typeface="Calibri"/>
                </a:rPr>
                <a:t> </a:t>
              </a:r>
              <a:r>
                <a:rPr lang="ko-KR" b="1" dirty="0" err="1">
                  <a:solidFill>
                    <a:schemeClr val="dk1"/>
                  </a:solidFill>
                  <a:latin typeface="나눔고딕" panose="020D0604000000000000" pitchFamily="50" charset="-127"/>
                  <a:ea typeface="나눔고딕" panose="020D0604000000000000" pitchFamily="50" charset="-127"/>
                  <a:cs typeface="Calibri"/>
                  <a:sym typeface="Calibri"/>
                </a:rPr>
                <a:t>noise</a:t>
              </a:r>
              <a:endParaRPr dirty="0"/>
            </a:p>
          </p:txBody>
        </p:sp>
        <p:sp>
          <p:nvSpPr>
            <p:cNvPr id="263" name="Google Shape;263;p26"/>
            <p:cNvSpPr/>
            <p:nvPr/>
          </p:nvSpPr>
          <p:spPr>
            <a:xfrm>
              <a:off x="3958908" y="5211774"/>
              <a:ext cx="2296800" cy="648300"/>
            </a:xfrm>
            <a:prstGeom prst="flowChartAlternateProcess">
              <a:avLst/>
            </a:prstGeom>
            <a:solidFill>
              <a:srgbClr val="1776A6"/>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차량 </a:t>
              </a:r>
              <a:r>
                <a:rPr lang="ko-KR" sz="1400" b="1" dirty="0" err="1">
                  <a:solidFill>
                    <a:schemeClr val="lt1"/>
                  </a:solidFill>
                  <a:latin typeface="나눔고딕" panose="020D0604000000000000" pitchFamily="50" charset="-127"/>
                  <a:ea typeface="나눔고딕" panose="020D0604000000000000" pitchFamily="50" charset="-127"/>
                  <a:cs typeface="Calibri"/>
                  <a:sym typeface="Calibri"/>
                </a:rPr>
                <a:t>Feature</a:t>
              </a: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 비교를 </a:t>
              </a:r>
              <a:endParaRPr sz="1400" b="1" dirty="0">
                <a:solidFill>
                  <a:schemeClr val="lt1"/>
                </a:solidFill>
                <a:latin typeface="나눔고딕" panose="020D0604000000000000" pitchFamily="50" charset="-127"/>
                <a:ea typeface="나눔고딕" panose="020D0604000000000000" pitchFamily="50" charset="-127"/>
                <a:cs typeface="Calibri"/>
                <a:sym typeface="Calibri"/>
              </a:endParaRPr>
            </a:p>
            <a:p>
              <a:pPr marL="0" marR="0" lvl="0" indent="0" algn="ctr" rtl="0">
                <a:spcBef>
                  <a:spcPts val="0"/>
                </a:spcBef>
                <a:spcAft>
                  <a:spcPts val="0"/>
                </a:spcAft>
                <a:buNone/>
              </a:pP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통한 차종 판단 </a:t>
              </a:r>
              <a:endParaRPr dirty="0"/>
            </a:p>
          </p:txBody>
        </p:sp>
        <p:sp>
          <p:nvSpPr>
            <p:cNvPr id="264" name="Google Shape;264;p26"/>
            <p:cNvSpPr/>
            <p:nvPr/>
          </p:nvSpPr>
          <p:spPr>
            <a:xfrm>
              <a:off x="3958906" y="4208742"/>
              <a:ext cx="2296800" cy="648300"/>
            </a:xfrm>
            <a:prstGeom prst="flowChartAlternateProcess">
              <a:avLst/>
            </a:prstGeom>
            <a:solidFill>
              <a:srgbClr val="459AC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err="1">
                  <a:solidFill>
                    <a:schemeClr val="lt1"/>
                  </a:solidFill>
                  <a:latin typeface="나눔고딕" panose="020D0604000000000000" pitchFamily="50" charset="-127"/>
                  <a:ea typeface="나눔고딕" panose="020D0604000000000000" pitchFamily="50" charset="-127"/>
                  <a:cs typeface="Calibri"/>
                  <a:sym typeface="Calibri"/>
                </a:rPr>
                <a:t>CNN을</a:t>
              </a: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 통한 </a:t>
              </a:r>
              <a:endParaRPr sz="1400" b="1" dirty="0">
                <a:solidFill>
                  <a:schemeClr val="lt1"/>
                </a:solidFill>
                <a:latin typeface="나눔고딕" panose="020D0604000000000000" pitchFamily="50" charset="-127"/>
                <a:ea typeface="나눔고딕" panose="020D0604000000000000" pitchFamily="50" charset="-127"/>
                <a:cs typeface="Calibri"/>
                <a:sym typeface="Calibri"/>
              </a:endParaRPr>
            </a:p>
            <a:p>
              <a:pPr marL="0" marR="0" lvl="0" indent="0" algn="ctr" rtl="0">
                <a:spcBef>
                  <a:spcPts val="0"/>
                </a:spcBef>
                <a:spcAft>
                  <a:spcPts val="0"/>
                </a:spcAft>
                <a:buNone/>
              </a:pP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차량의 </a:t>
              </a:r>
              <a:r>
                <a:rPr lang="ko-KR" sz="1400" b="1" dirty="0" err="1">
                  <a:solidFill>
                    <a:schemeClr val="lt1"/>
                  </a:solidFill>
                  <a:latin typeface="나눔고딕" panose="020D0604000000000000" pitchFamily="50" charset="-127"/>
                  <a:ea typeface="나눔고딕" panose="020D0604000000000000" pitchFamily="50" charset="-127"/>
                  <a:cs typeface="Calibri"/>
                  <a:sym typeface="Calibri"/>
                </a:rPr>
                <a:t>Feature</a:t>
              </a: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 추출</a:t>
              </a:r>
              <a:endParaRPr dirty="0"/>
            </a:p>
          </p:txBody>
        </p:sp>
        <p:cxnSp>
          <p:nvCxnSpPr>
            <p:cNvPr id="265" name="Google Shape;265;p26"/>
            <p:cNvCxnSpPr/>
            <p:nvPr/>
          </p:nvCxnSpPr>
          <p:spPr>
            <a:xfrm>
              <a:off x="6379342" y="967812"/>
              <a:ext cx="0" cy="333300"/>
            </a:xfrm>
            <a:prstGeom prst="straightConnector1">
              <a:avLst/>
            </a:prstGeom>
            <a:noFill/>
            <a:ln w="28575" cap="flat" cmpd="sng">
              <a:solidFill>
                <a:srgbClr val="FFFFFF"/>
              </a:solidFill>
              <a:prstDash val="solid"/>
              <a:miter lim="800000"/>
              <a:headEnd type="none" w="sm" len="sm"/>
              <a:tailEnd type="triangle" w="med" len="med"/>
            </a:ln>
          </p:spPr>
        </p:cxnSp>
        <p:sp>
          <p:nvSpPr>
            <p:cNvPr id="266" name="Google Shape;266;p26"/>
            <p:cNvSpPr/>
            <p:nvPr/>
          </p:nvSpPr>
          <p:spPr>
            <a:xfrm>
              <a:off x="5176205" y="3205715"/>
              <a:ext cx="2296800" cy="648300"/>
            </a:xfrm>
            <a:prstGeom prst="flowChartAlternateProcess">
              <a:avLst/>
            </a:prstGeom>
            <a:solidFill>
              <a:srgbClr val="71BDD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dirty="0" err="1">
                  <a:solidFill>
                    <a:schemeClr val="lt1"/>
                  </a:solidFill>
                  <a:latin typeface="나눔고딕" panose="020D0604000000000000" pitchFamily="50" charset="-127"/>
                  <a:ea typeface="나눔고딕" panose="020D0604000000000000" pitchFamily="50" charset="-127"/>
                  <a:cs typeface="Calibri"/>
                  <a:sym typeface="Calibri"/>
                </a:rPr>
                <a:t>Detection</a:t>
              </a:r>
              <a:endParaRPr dirty="0"/>
            </a:p>
          </p:txBody>
        </p:sp>
        <p:cxnSp>
          <p:nvCxnSpPr>
            <p:cNvPr id="267" name="Google Shape;267;p26"/>
            <p:cNvCxnSpPr>
              <a:stCxn id="266" idx="2"/>
              <a:endCxn id="264" idx="0"/>
            </p:cNvCxnSpPr>
            <p:nvPr/>
          </p:nvCxnSpPr>
          <p:spPr>
            <a:xfrm flipH="1">
              <a:off x="5107205" y="3854015"/>
              <a:ext cx="1217400" cy="354900"/>
            </a:xfrm>
            <a:prstGeom prst="straightConnector1">
              <a:avLst/>
            </a:prstGeom>
            <a:noFill/>
            <a:ln w="28575" cap="flat" cmpd="sng">
              <a:solidFill>
                <a:srgbClr val="FFFFFF"/>
              </a:solidFill>
              <a:prstDash val="solid"/>
              <a:miter lim="800000"/>
              <a:headEnd type="none" w="sm" len="sm"/>
              <a:tailEnd type="triangle" w="med" len="med"/>
            </a:ln>
          </p:spPr>
        </p:cxnSp>
        <p:cxnSp>
          <p:nvCxnSpPr>
            <p:cNvPr id="268" name="Google Shape;268;p26"/>
            <p:cNvCxnSpPr>
              <a:stCxn id="264" idx="2"/>
              <a:endCxn id="263" idx="0"/>
            </p:cNvCxnSpPr>
            <p:nvPr/>
          </p:nvCxnSpPr>
          <p:spPr>
            <a:xfrm>
              <a:off x="5107306" y="4857042"/>
              <a:ext cx="0" cy="354900"/>
            </a:xfrm>
            <a:prstGeom prst="straightConnector1">
              <a:avLst/>
            </a:prstGeom>
            <a:noFill/>
            <a:ln w="28575" cap="flat" cmpd="sng">
              <a:solidFill>
                <a:srgbClr val="FFFFFF"/>
              </a:solidFill>
              <a:prstDash val="solid"/>
              <a:miter lim="800000"/>
              <a:headEnd type="none" w="sm" len="sm"/>
              <a:tailEnd type="triangle" w="med" len="med"/>
            </a:ln>
          </p:spPr>
        </p:cxnSp>
        <p:cxnSp>
          <p:nvCxnSpPr>
            <p:cNvPr id="269" name="Google Shape;269;p26"/>
            <p:cNvCxnSpPr>
              <a:stCxn id="266" idx="2"/>
              <a:endCxn id="270" idx="0"/>
            </p:cNvCxnSpPr>
            <p:nvPr/>
          </p:nvCxnSpPr>
          <p:spPr>
            <a:xfrm>
              <a:off x="6324605" y="3854015"/>
              <a:ext cx="1846200" cy="315300"/>
            </a:xfrm>
            <a:prstGeom prst="straightConnector1">
              <a:avLst/>
            </a:prstGeom>
            <a:noFill/>
            <a:ln w="28575" cap="flat" cmpd="sng">
              <a:solidFill>
                <a:srgbClr val="FFFFFF"/>
              </a:solidFill>
              <a:prstDash val="solid"/>
              <a:miter lim="800000"/>
              <a:headEnd type="none" w="sm" len="sm"/>
              <a:tailEnd type="triangle" w="med" len="med"/>
            </a:ln>
          </p:spPr>
        </p:cxnSp>
        <p:sp>
          <p:nvSpPr>
            <p:cNvPr id="270" name="Google Shape;270;p26"/>
            <p:cNvSpPr/>
            <p:nvPr/>
          </p:nvSpPr>
          <p:spPr>
            <a:xfrm>
              <a:off x="7022380" y="4169263"/>
              <a:ext cx="2296800" cy="648300"/>
            </a:xfrm>
            <a:prstGeom prst="flowChartAlternateProcess">
              <a:avLst/>
            </a:prstGeom>
            <a:solidFill>
              <a:srgbClr val="459AC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b="1" dirty="0" err="1">
                  <a:solidFill>
                    <a:schemeClr val="lt1"/>
                  </a:solidFill>
                  <a:latin typeface="나눔고딕" panose="020D0604000000000000" pitchFamily="50" charset="-127"/>
                  <a:ea typeface="나눔고딕" panose="020D0604000000000000" pitchFamily="50" charset="-127"/>
                  <a:cs typeface="Calibri"/>
                  <a:sym typeface="Calibri"/>
                </a:rPr>
                <a:t>OCR을</a:t>
              </a: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 통한 </a:t>
              </a:r>
              <a:endParaRPr sz="1400" b="1" dirty="0">
                <a:solidFill>
                  <a:schemeClr val="lt1"/>
                </a:solidFill>
                <a:latin typeface="나눔고딕" panose="020D0604000000000000" pitchFamily="50" charset="-127"/>
                <a:ea typeface="나눔고딕" panose="020D0604000000000000" pitchFamily="50" charset="-127"/>
                <a:cs typeface="Calibri"/>
                <a:sym typeface="Calibri"/>
              </a:endParaRPr>
            </a:p>
            <a:p>
              <a:pPr marL="0" marR="0" lvl="0" indent="0" algn="ctr" rtl="0">
                <a:spcBef>
                  <a:spcPts val="0"/>
                </a:spcBef>
                <a:spcAft>
                  <a:spcPts val="0"/>
                </a:spcAft>
                <a:buNone/>
              </a:pPr>
              <a:r>
                <a:rPr lang="ko-KR" sz="1400" b="1" dirty="0">
                  <a:solidFill>
                    <a:schemeClr val="lt1"/>
                  </a:solidFill>
                  <a:latin typeface="나눔고딕" panose="020D0604000000000000" pitchFamily="50" charset="-127"/>
                  <a:ea typeface="나눔고딕" panose="020D0604000000000000" pitchFamily="50" charset="-127"/>
                  <a:cs typeface="Calibri"/>
                  <a:sym typeface="Calibri"/>
                </a:rPr>
                <a:t>번호판 데이터 추출</a:t>
              </a:r>
              <a:endParaRPr sz="1400" b="1" dirty="0">
                <a:solidFill>
                  <a:schemeClr val="lt1"/>
                </a:solidFill>
                <a:latin typeface="나눔고딕" panose="020D0604000000000000" pitchFamily="50" charset="-127"/>
                <a:ea typeface="나눔고딕" panose="020D0604000000000000" pitchFamily="50" charset="-127"/>
                <a:cs typeface="Calibri"/>
                <a:sym typeface="Calibri"/>
              </a:endParaRPr>
            </a:p>
          </p:txBody>
        </p:sp>
        <p:sp>
          <p:nvSpPr>
            <p:cNvPr id="271" name="Google Shape;271;p26"/>
            <p:cNvSpPr/>
            <p:nvPr/>
          </p:nvSpPr>
          <p:spPr>
            <a:xfrm>
              <a:off x="101467" y="3189487"/>
              <a:ext cx="2296800" cy="648300"/>
            </a:xfrm>
            <a:prstGeom prst="flowChartAlternateProcess">
              <a:avLst/>
            </a:prstGeom>
            <a:solidFill>
              <a:srgbClr val="F0F9FE"/>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dirty="0">
                  <a:solidFill>
                    <a:schemeClr val="dk1"/>
                  </a:solidFill>
                  <a:latin typeface="나눔고딕" panose="020D0604000000000000" pitchFamily="50" charset="-127"/>
                  <a:ea typeface="나눔고딕" panose="020D0604000000000000" pitchFamily="50" charset="-127"/>
                  <a:cs typeface="Calibri"/>
                  <a:sym typeface="Calibri"/>
                </a:rPr>
                <a:t>클라이언트</a:t>
              </a:r>
              <a:endParaRPr dirty="0"/>
            </a:p>
          </p:txBody>
        </p:sp>
        <p:cxnSp>
          <p:nvCxnSpPr>
            <p:cNvPr id="272" name="Google Shape;272;p26"/>
            <p:cNvCxnSpPr>
              <a:stCxn id="263" idx="2"/>
              <a:endCxn id="271" idx="2"/>
            </p:cNvCxnSpPr>
            <p:nvPr/>
          </p:nvCxnSpPr>
          <p:spPr>
            <a:xfrm rot="5400000" flipH="1">
              <a:off x="2167458" y="2920224"/>
              <a:ext cx="2022300" cy="3857400"/>
            </a:xfrm>
            <a:prstGeom prst="bentConnector3">
              <a:avLst>
                <a:gd name="adj1" fmla="val -13001"/>
              </a:avLst>
            </a:prstGeom>
            <a:noFill/>
            <a:ln w="38100" cap="flat" cmpd="sng">
              <a:solidFill>
                <a:schemeClr val="accent1"/>
              </a:solidFill>
              <a:prstDash val="solid"/>
              <a:round/>
              <a:headEnd type="none" w="med" len="med"/>
              <a:tailEnd type="stealth" w="med" len="med"/>
            </a:ln>
          </p:spPr>
        </p:cxnSp>
        <p:cxnSp>
          <p:nvCxnSpPr>
            <p:cNvPr id="273" name="Google Shape;273;p26"/>
            <p:cNvCxnSpPr>
              <a:stCxn id="271" idx="3"/>
              <a:endCxn id="266" idx="1"/>
            </p:cNvCxnSpPr>
            <p:nvPr/>
          </p:nvCxnSpPr>
          <p:spPr>
            <a:xfrm>
              <a:off x="2398267" y="3513637"/>
              <a:ext cx="2777700" cy="16200"/>
            </a:xfrm>
            <a:prstGeom prst="straightConnector1">
              <a:avLst/>
            </a:prstGeom>
            <a:noFill/>
            <a:ln w="38100" cap="flat" cmpd="sng">
              <a:solidFill>
                <a:schemeClr val="lt2"/>
              </a:solidFill>
              <a:prstDash val="solid"/>
              <a:round/>
              <a:headEnd type="none" w="med" len="med"/>
              <a:tailEnd type="stealth" w="med" len="med"/>
            </a:ln>
          </p:spPr>
        </p:cxnSp>
        <p:cxnSp>
          <p:nvCxnSpPr>
            <p:cNvPr id="274" name="Google Shape;274;p26"/>
            <p:cNvCxnSpPr/>
            <p:nvPr/>
          </p:nvCxnSpPr>
          <p:spPr>
            <a:xfrm flipH="1">
              <a:off x="5107300" y="4857175"/>
              <a:ext cx="3068700" cy="1233600"/>
            </a:xfrm>
            <a:prstGeom prst="bentConnector3">
              <a:avLst>
                <a:gd name="adj1" fmla="val 50000"/>
              </a:avLst>
            </a:prstGeom>
            <a:noFill/>
            <a:ln w="38100" cap="flat" cmpd="sng">
              <a:solidFill>
                <a:schemeClr val="accent1"/>
              </a:solidFill>
              <a:prstDash val="solid"/>
              <a:round/>
              <a:headEnd type="none" w="med" len="med"/>
              <a:tailEnd type="none" w="med" len="med"/>
            </a:ln>
          </p:spPr>
        </p:cxnSp>
        <p:sp>
          <p:nvSpPr>
            <p:cNvPr id="275" name="Google Shape;275;p26"/>
            <p:cNvSpPr/>
            <p:nvPr/>
          </p:nvSpPr>
          <p:spPr>
            <a:xfrm>
              <a:off x="5309700" y="2253400"/>
              <a:ext cx="2139300" cy="648300"/>
            </a:xfrm>
            <a:prstGeom prst="flowChartAlternateProcess">
              <a:avLst/>
            </a:prstGeom>
            <a:solidFill>
              <a:srgbClr val="71BDD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ko-KR" b="1" dirty="0">
                  <a:solidFill>
                    <a:schemeClr val="lt1"/>
                  </a:solidFill>
                  <a:latin typeface="나눔고딕" panose="020D0604000000000000" pitchFamily="50" charset="-127"/>
                  <a:ea typeface="나눔고딕" panose="020D0604000000000000" pitchFamily="50" charset="-127"/>
                  <a:cs typeface="Calibri"/>
                  <a:sym typeface="Calibri"/>
                </a:rPr>
                <a:t>Super </a:t>
              </a:r>
              <a:r>
                <a:rPr lang="ko-KR" b="1" dirty="0" err="1">
                  <a:solidFill>
                    <a:schemeClr val="lt1"/>
                  </a:solidFill>
                  <a:latin typeface="나눔고딕" panose="020D0604000000000000" pitchFamily="50" charset="-127"/>
                  <a:ea typeface="나눔고딕" panose="020D0604000000000000" pitchFamily="50" charset="-127"/>
                  <a:cs typeface="Calibri"/>
                  <a:sym typeface="Calibri"/>
                </a:rPr>
                <a:t>Resolution</a:t>
              </a:r>
              <a:r>
                <a:rPr lang="ko-KR" b="1" dirty="0">
                  <a:solidFill>
                    <a:schemeClr val="lt1"/>
                  </a:solidFill>
                  <a:latin typeface="나눔고딕" panose="020D0604000000000000" pitchFamily="50" charset="-127"/>
                  <a:ea typeface="나눔고딕" panose="020D0604000000000000" pitchFamily="50" charset="-127"/>
                  <a:cs typeface="Calibri"/>
                  <a:sym typeface="Calibri"/>
                </a:rPr>
                <a:t> </a:t>
              </a:r>
              <a:endParaRPr b="1" dirty="0">
                <a:solidFill>
                  <a:schemeClr val="lt1"/>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b="1" dirty="0">
                  <a:solidFill>
                    <a:schemeClr val="lt1"/>
                  </a:solidFill>
                  <a:latin typeface="나눔고딕" panose="020D0604000000000000" pitchFamily="50" charset="-127"/>
                  <a:ea typeface="나눔고딕" panose="020D0604000000000000" pitchFamily="50" charset="-127"/>
                  <a:cs typeface="Calibri"/>
                  <a:sym typeface="Calibri"/>
                </a:rPr>
                <a:t>&amp; 원본 모형 복원</a:t>
              </a:r>
              <a:endParaRPr b="1" dirty="0">
                <a:solidFill>
                  <a:srgbClr val="FFFFFF"/>
                </a:solidFill>
              </a:endParaRPr>
            </a:p>
          </p:txBody>
        </p:sp>
        <p:cxnSp>
          <p:nvCxnSpPr>
            <p:cNvPr id="276" name="Google Shape;276;p26"/>
            <p:cNvCxnSpPr/>
            <p:nvPr/>
          </p:nvCxnSpPr>
          <p:spPr>
            <a:xfrm>
              <a:off x="6379342" y="1909062"/>
              <a:ext cx="0" cy="333300"/>
            </a:xfrm>
            <a:prstGeom prst="straightConnector1">
              <a:avLst/>
            </a:prstGeom>
            <a:noFill/>
            <a:ln w="28575" cap="flat" cmpd="sng">
              <a:solidFill>
                <a:srgbClr val="FFFFFF"/>
              </a:solidFill>
              <a:prstDash val="solid"/>
              <a:miter lim="800000"/>
              <a:headEnd type="none" w="sm" len="sm"/>
              <a:tailEnd type="triangle" w="med" len="med"/>
            </a:ln>
          </p:spPr>
        </p:cxnSp>
        <p:cxnSp>
          <p:nvCxnSpPr>
            <p:cNvPr id="277" name="Google Shape;277;p26"/>
            <p:cNvCxnSpPr/>
            <p:nvPr/>
          </p:nvCxnSpPr>
          <p:spPr>
            <a:xfrm>
              <a:off x="6379342" y="2909087"/>
              <a:ext cx="0" cy="333300"/>
            </a:xfrm>
            <a:prstGeom prst="straightConnector1">
              <a:avLst/>
            </a:prstGeom>
            <a:noFill/>
            <a:ln w="28575" cap="flat" cmpd="sng">
              <a:solidFill>
                <a:srgbClr val="FFFFFF"/>
              </a:solidFill>
              <a:prstDash val="solid"/>
              <a:miter lim="800000"/>
              <a:headEnd type="none" w="sm" len="sm"/>
              <a:tailEnd type="triangle" w="med" len="med"/>
            </a:ln>
          </p:spPr>
        </p:cxnSp>
      </p:grpSp>
      <p:grpSp>
        <p:nvGrpSpPr>
          <p:cNvPr id="279" name="Google Shape;279;p26"/>
          <p:cNvGrpSpPr/>
          <p:nvPr/>
        </p:nvGrpSpPr>
        <p:grpSpPr>
          <a:xfrm>
            <a:off x="2814300" y="5831925"/>
            <a:ext cx="802575" cy="802575"/>
            <a:chOff x="3494025" y="5705500"/>
            <a:chExt cx="802575" cy="802575"/>
          </a:xfrm>
        </p:grpSpPr>
        <p:pic>
          <p:nvPicPr>
            <p:cNvPr id="280" name="Google Shape;280;p26"/>
            <p:cNvPicPr preferRelativeResize="0"/>
            <p:nvPr/>
          </p:nvPicPr>
          <p:blipFill>
            <a:blip r:embed="rId3">
              <a:alphaModFix/>
            </a:blip>
            <a:stretch>
              <a:fillRect/>
            </a:stretch>
          </p:blipFill>
          <p:spPr>
            <a:xfrm>
              <a:off x="3494025" y="5705500"/>
              <a:ext cx="802575" cy="802575"/>
            </a:xfrm>
            <a:prstGeom prst="rect">
              <a:avLst/>
            </a:prstGeom>
            <a:noFill/>
            <a:ln>
              <a:noFill/>
            </a:ln>
          </p:spPr>
        </p:pic>
        <p:pic>
          <p:nvPicPr>
            <p:cNvPr id="281" name="Google Shape;281;p26"/>
            <p:cNvPicPr preferRelativeResize="0"/>
            <p:nvPr/>
          </p:nvPicPr>
          <p:blipFill>
            <a:blip r:embed="rId4">
              <a:alphaModFix/>
            </a:blip>
            <a:stretch>
              <a:fillRect/>
            </a:stretch>
          </p:blipFill>
          <p:spPr>
            <a:xfrm>
              <a:off x="3611813" y="5823288"/>
              <a:ext cx="567000" cy="567000"/>
            </a:xfrm>
            <a:prstGeom prst="rect">
              <a:avLst/>
            </a:prstGeom>
            <a:noFill/>
            <a:ln>
              <a:noFill/>
            </a:ln>
          </p:spPr>
        </p:pic>
      </p:grpSp>
      <p:sp>
        <p:nvSpPr>
          <p:cNvPr id="282" name="Google Shape;282;p26"/>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전체 구조도</a:t>
            </a:r>
            <a:endParaRPr sz="3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p:nvPr/>
        </p:nvSpPr>
        <p:spPr>
          <a:xfrm>
            <a:off x="2099056" y="1524000"/>
            <a:ext cx="6453000" cy="6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Input</a:t>
            </a: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Output</a:t>
            </a:r>
            <a:endParaRPr sz="1100" dirty="0"/>
          </a:p>
        </p:txBody>
      </p:sp>
      <p:cxnSp>
        <p:nvCxnSpPr>
          <p:cNvPr id="289" name="Google Shape;289;p27"/>
          <p:cNvCxnSpPr>
            <a:stCxn id="290" idx="3"/>
            <a:endCxn id="291" idx="1"/>
          </p:cNvCxnSpPr>
          <p:nvPr/>
        </p:nvCxnSpPr>
        <p:spPr>
          <a:xfrm rot="10800000" flipH="1">
            <a:off x="4370830" y="5553717"/>
            <a:ext cx="1734900" cy="7200"/>
          </a:xfrm>
          <a:prstGeom prst="straightConnector1">
            <a:avLst/>
          </a:prstGeom>
          <a:noFill/>
          <a:ln w="28575" cap="flat" cmpd="sng">
            <a:solidFill>
              <a:schemeClr val="dk2"/>
            </a:solidFill>
            <a:prstDash val="solid"/>
            <a:round/>
            <a:headEnd type="none" w="med" len="med"/>
            <a:tailEnd type="triangle" w="med" len="med"/>
          </a:ln>
        </p:spPr>
      </p:cxnSp>
      <p:cxnSp>
        <p:nvCxnSpPr>
          <p:cNvPr id="292" name="Google Shape;292;p27"/>
          <p:cNvCxnSpPr/>
          <p:nvPr/>
        </p:nvCxnSpPr>
        <p:spPr>
          <a:xfrm rot="10800000" flipH="1">
            <a:off x="4370829" y="3256708"/>
            <a:ext cx="1734600" cy="7200"/>
          </a:xfrm>
          <a:prstGeom prst="straightConnector1">
            <a:avLst/>
          </a:prstGeom>
          <a:noFill/>
          <a:ln w="28575" cap="flat" cmpd="sng">
            <a:solidFill>
              <a:schemeClr val="dk2"/>
            </a:solidFill>
            <a:prstDash val="solid"/>
            <a:round/>
            <a:headEnd type="none" w="med" len="med"/>
            <a:tailEnd type="triangle" w="med" len="med"/>
          </a:ln>
        </p:spPr>
      </p:cxnSp>
      <p:pic>
        <p:nvPicPr>
          <p:cNvPr id="293" name="Google Shape;293;p27"/>
          <p:cNvPicPr preferRelativeResize="0"/>
          <p:nvPr/>
        </p:nvPicPr>
        <p:blipFill>
          <a:blip r:embed="rId3">
            <a:alphaModFix/>
          </a:blip>
          <a:stretch>
            <a:fillRect/>
          </a:stretch>
        </p:blipFill>
        <p:spPr>
          <a:xfrm>
            <a:off x="1558525" y="2212872"/>
            <a:ext cx="2789474" cy="2094850"/>
          </a:xfrm>
          <a:prstGeom prst="rect">
            <a:avLst/>
          </a:prstGeom>
          <a:noFill/>
          <a:ln w="9525" cap="flat" cmpd="sng">
            <a:solidFill>
              <a:srgbClr val="FFFFFF"/>
            </a:solidFill>
            <a:prstDash val="solid"/>
            <a:round/>
            <a:headEnd type="none" w="sm" len="sm"/>
            <a:tailEnd type="none" w="sm" len="sm"/>
          </a:ln>
        </p:spPr>
      </p:pic>
      <p:pic>
        <p:nvPicPr>
          <p:cNvPr id="294" name="Google Shape;294;p27"/>
          <p:cNvPicPr preferRelativeResize="0"/>
          <p:nvPr/>
        </p:nvPicPr>
        <p:blipFill>
          <a:blip r:embed="rId4">
            <a:alphaModFix/>
          </a:blip>
          <a:stretch>
            <a:fillRect/>
          </a:stretch>
        </p:blipFill>
        <p:spPr>
          <a:xfrm>
            <a:off x="6118670" y="2206150"/>
            <a:ext cx="2835125" cy="2108312"/>
          </a:xfrm>
          <a:prstGeom prst="rect">
            <a:avLst/>
          </a:prstGeom>
          <a:noFill/>
          <a:ln w="9525" cap="flat" cmpd="sng">
            <a:solidFill>
              <a:srgbClr val="FFFFFF"/>
            </a:solidFill>
            <a:prstDash val="solid"/>
            <a:round/>
            <a:headEnd type="none" w="sm" len="sm"/>
            <a:tailEnd type="none" w="sm" len="sm"/>
          </a:ln>
        </p:spPr>
      </p:pic>
      <p:pic>
        <p:nvPicPr>
          <p:cNvPr id="295" name="Google Shape;295;p27"/>
          <p:cNvPicPr preferRelativeResize="0"/>
          <p:nvPr/>
        </p:nvPicPr>
        <p:blipFill>
          <a:blip r:embed="rId5">
            <a:alphaModFix/>
          </a:blip>
          <a:stretch>
            <a:fillRect/>
          </a:stretch>
        </p:blipFill>
        <p:spPr>
          <a:xfrm>
            <a:off x="6141500" y="4537600"/>
            <a:ext cx="2789476" cy="2095509"/>
          </a:xfrm>
          <a:prstGeom prst="rect">
            <a:avLst/>
          </a:prstGeom>
          <a:noFill/>
          <a:ln w="9525" cap="flat" cmpd="sng">
            <a:solidFill>
              <a:srgbClr val="FFFFFF"/>
            </a:solidFill>
            <a:prstDash val="solid"/>
            <a:round/>
            <a:headEnd type="none" w="sm" len="sm"/>
            <a:tailEnd type="none" w="sm" len="sm"/>
          </a:ln>
        </p:spPr>
      </p:pic>
      <p:pic>
        <p:nvPicPr>
          <p:cNvPr id="296" name="Google Shape;296;p27"/>
          <p:cNvPicPr preferRelativeResize="0"/>
          <p:nvPr/>
        </p:nvPicPr>
        <p:blipFill>
          <a:blip r:embed="rId6">
            <a:alphaModFix/>
          </a:blip>
          <a:stretch>
            <a:fillRect/>
          </a:stretch>
        </p:blipFill>
        <p:spPr>
          <a:xfrm>
            <a:off x="1598599" y="4557513"/>
            <a:ext cx="2736451" cy="2055675"/>
          </a:xfrm>
          <a:prstGeom prst="rect">
            <a:avLst/>
          </a:prstGeom>
          <a:noFill/>
          <a:ln w="9525" cap="flat" cmpd="sng">
            <a:solidFill>
              <a:srgbClr val="FFFFFF"/>
            </a:solidFill>
            <a:prstDash val="solid"/>
            <a:round/>
            <a:headEnd type="none" w="sm" len="sm"/>
            <a:tailEnd type="none" w="sm" len="sm"/>
          </a:ln>
        </p:spPr>
      </p:pic>
      <p:sp>
        <p:nvSpPr>
          <p:cNvPr id="297" name="Google Shape;297;p27"/>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2. 구현 과정 - Super </a:t>
            </a:r>
            <a:r>
              <a:rPr lang="ko-KR" sz="3000" b="1" dirty="0" err="1"/>
              <a:t>Resolution</a:t>
            </a:r>
            <a:endParaRPr sz="3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28"/>
          <p:cNvPicPr preferRelativeResize="0"/>
          <p:nvPr/>
        </p:nvPicPr>
        <p:blipFill>
          <a:blip r:embed="rId3">
            <a:alphaModFix/>
          </a:blip>
          <a:stretch>
            <a:fillRect/>
          </a:stretch>
        </p:blipFill>
        <p:spPr>
          <a:xfrm>
            <a:off x="939900" y="2314775"/>
            <a:ext cx="4333425" cy="3250076"/>
          </a:xfrm>
          <a:prstGeom prst="rect">
            <a:avLst/>
          </a:prstGeom>
          <a:noFill/>
          <a:ln w="9525" cap="flat" cmpd="sng">
            <a:solidFill>
              <a:srgbClr val="FFFFFF"/>
            </a:solidFill>
            <a:prstDash val="solid"/>
            <a:round/>
            <a:headEnd type="none" w="sm" len="sm"/>
            <a:tailEnd type="none" w="sm" len="sm"/>
          </a:ln>
        </p:spPr>
      </p:pic>
      <p:pic>
        <p:nvPicPr>
          <p:cNvPr id="304" name="Google Shape;304;p28"/>
          <p:cNvPicPr preferRelativeResize="0"/>
          <p:nvPr/>
        </p:nvPicPr>
        <p:blipFill>
          <a:blip r:embed="rId4">
            <a:alphaModFix/>
          </a:blip>
          <a:stretch>
            <a:fillRect/>
          </a:stretch>
        </p:blipFill>
        <p:spPr>
          <a:xfrm>
            <a:off x="6518950" y="2968275"/>
            <a:ext cx="2359664" cy="1978900"/>
          </a:xfrm>
          <a:prstGeom prst="rect">
            <a:avLst/>
          </a:prstGeom>
          <a:noFill/>
          <a:ln w="9525" cap="flat" cmpd="sng">
            <a:solidFill>
              <a:srgbClr val="FFFFFF"/>
            </a:solidFill>
            <a:prstDash val="solid"/>
            <a:round/>
            <a:headEnd type="none" w="sm" len="sm"/>
            <a:tailEnd type="none" w="sm" len="sm"/>
          </a:ln>
        </p:spPr>
      </p:pic>
      <p:sp>
        <p:nvSpPr>
          <p:cNvPr id="305" name="Google Shape;305;p28"/>
          <p:cNvSpPr/>
          <p:nvPr/>
        </p:nvSpPr>
        <p:spPr>
          <a:xfrm>
            <a:off x="2385775" y="3937550"/>
            <a:ext cx="1700100" cy="128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1547575" y="3861350"/>
            <a:ext cx="516000" cy="48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4138375" y="3861350"/>
            <a:ext cx="516000" cy="48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txBox="1"/>
          <p:nvPr/>
        </p:nvSpPr>
        <p:spPr>
          <a:xfrm>
            <a:off x="819150" y="5819300"/>
            <a:ext cx="8648700" cy="92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1700" dirty="0">
                <a:solidFill>
                  <a:srgbClr val="FFFFFF"/>
                </a:solidFill>
                <a:latin typeface="나눔고딕" panose="020D0604000000000000" pitchFamily="50" charset="-127"/>
                <a:ea typeface="나눔고딕" panose="020D0604000000000000" pitchFamily="50" charset="-127"/>
                <a:cs typeface="Lato"/>
                <a:sym typeface="Lato"/>
              </a:rPr>
              <a:t>주변의 차를 더 높은 확률로 </a:t>
            </a:r>
            <a:r>
              <a:rPr lang="ko-KR" sz="1700" dirty="0" err="1">
                <a:solidFill>
                  <a:srgbClr val="FFFFFF"/>
                </a:solidFill>
                <a:latin typeface="나눔고딕" panose="020D0604000000000000" pitchFamily="50" charset="-127"/>
                <a:ea typeface="나눔고딕" panose="020D0604000000000000" pitchFamily="50" charset="-127"/>
                <a:cs typeface="Lato"/>
                <a:sym typeface="Lato"/>
              </a:rPr>
              <a:t>car로</a:t>
            </a:r>
            <a:r>
              <a:rPr lang="ko-KR" sz="1700" dirty="0">
                <a:solidFill>
                  <a:srgbClr val="FFFFFF"/>
                </a:solidFill>
                <a:latin typeface="나눔고딕" panose="020D0604000000000000" pitchFamily="50" charset="-127"/>
                <a:ea typeface="나눔고딕" panose="020D0604000000000000" pitchFamily="50" charset="-127"/>
                <a:cs typeface="Lato"/>
                <a:sym typeface="Lato"/>
              </a:rPr>
              <a:t> 인식하여 차의 넓이가 가장 큰 것을 </a:t>
            </a:r>
            <a:r>
              <a:rPr lang="ko-KR" sz="1700" dirty="0" err="1">
                <a:solidFill>
                  <a:srgbClr val="FFFFFF"/>
                </a:solidFill>
                <a:latin typeface="나눔고딕" panose="020D0604000000000000" pitchFamily="50" charset="-127"/>
                <a:ea typeface="나눔고딕" panose="020D0604000000000000" pitchFamily="50" charset="-127"/>
                <a:cs typeface="Lato"/>
                <a:sym typeface="Lato"/>
              </a:rPr>
              <a:t>crop하는</a:t>
            </a:r>
            <a:r>
              <a:rPr lang="ko-KR" sz="1700" dirty="0">
                <a:solidFill>
                  <a:srgbClr val="FFFFFF"/>
                </a:solidFill>
                <a:latin typeface="나눔고딕" panose="020D0604000000000000" pitchFamily="50" charset="-127"/>
                <a:ea typeface="나눔고딕" panose="020D0604000000000000" pitchFamily="50" charset="-127"/>
                <a:cs typeface="Lato"/>
                <a:sym typeface="Lato"/>
              </a:rPr>
              <a:t> 형태로 구현</a:t>
            </a:r>
            <a:endParaRPr sz="17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lnSpc>
                <a:spcPct val="150000"/>
              </a:lnSpc>
              <a:spcBef>
                <a:spcPts val="0"/>
              </a:spcBef>
              <a:spcAft>
                <a:spcPts val="0"/>
              </a:spcAft>
              <a:buNone/>
            </a:pPr>
            <a:r>
              <a:rPr lang="ko-KR" sz="1700" dirty="0">
                <a:solidFill>
                  <a:srgbClr val="FFFFFF"/>
                </a:solidFill>
                <a:latin typeface="나눔고딕" panose="020D0604000000000000" pitchFamily="50" charset="-127"/>
                <a:ea typeface="나눔고딕" panose="020D0604000000000000" pitchFamily="50" charset="-127"/>
                <a:cs typeface="Lato"/>
                <a:sym typeface="Lato"/>
              </a:rPr>
              <a:t>그 결과 65,000장 중 64,000장 </a:t>
            </a:r>
            <a:r>
              <a:rPr lang="ko-KR" sz="1700" dirty="0" err="1">
                <a:solidFill>
                  <a:srgbClr val="FFFFFF"/>
                </a:solidFill>
                <a:latin typeface="나눔고딕" panose="020D0604000000000000" pitchFamily="50" charset="-127"/>
                <a:ea typeface="나눔고딕" panose="020D0604000000000000" pitchFamily="50" charset="-127"/>
                <a:cs typeface="Lato"/>
                <a:sym typeface="Lato"/>
              </a:rPr>
              <a:t>crop</a:t>
            </a:r>
            <a:r>
              <a:rPr lang="ko-KR" sz="1700" dirty="0">
                <a:solidFill>
                  <a:srgbClr val="FFFFFF"/>
                </a:solidFill>
                <a:latin typeface="나눔고딕" panose="020D0604000000000000" pitchFamily="50" charset="-127"/>
                <a:ea typeface="나눔고딕" panose="020D0604000000000000" pitchFamily="50" charset="-127"/>
                <a:cs typeface="Lato"/>
                <a:sym typeface="Lato"/>
              </a:rPr>
              <a:t> 성공</a:t>
            </a:r>
            <a:endParaRPr sz="17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309" name="Google Shape;309;p28"/>
          <p:cNvSpPr txBox="1"/>
          <p:nvPr/>
        </p:nvSpPr>
        <p:spPr>
          <a:xfrm>
            <a:off x="2189900" y="1684300"/>
            <a:ext cx="2464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Input</a:t>
            </a: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endParaRPr sz="1100" dirty="0"/>
          </a:p>
        </p:txBody>
      </p:sp>
      <p:sp>
        <p:nvSpPr>
          <p:cNvPr id="310" name="Google Shape;310;p28"/>
          <p:cNvSpPr txBox="1"/>
          <p:nvPr/>
        </p:nvSpPr>
        <p:spPr>
          <a:xfrm>
            <a:off x="6952238" y="2263275"/>
            <a:ext cx="1645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Output</a:t>
            </a:r>
            <a:endParaRPr dirty="0"/>
          </a:p>
        </p:txBody>
      </p:sp>
      <p:cxnSp>
        <p:nvCxnSpPr>
          <p:cNvPr id="311" name="Google Shape;311;p28"/>
          <p:cNvCxnSpPr>
            <a:stCxn id="303" idx="3"/>
            <a:endCxn id="304" idx="1"/>
          </p:cNvCxnSpPr>
          <p:nvPr/>
        </p:nvCxnSpPr>
        <p:spPr>
          <a:xfrm>
            <a:off x="5273325" y="3939813"/>
            <a:ext cx="1245600" cy="18000"/>
          </a:xfrm>
          <a:prstGeom prst="straightConnector1">
            <a:avLst/>
          </a:prstGeom>
          <a:noFill/>
          <a:ln w="28575" cap="flat" cmpd="sng">
            <a:solidFill>
              <a:schemeClr val="dk2"/>
            </a:solidFill>
            <a:prstDash val="solid"/>
            <a:round/>
            <a:headEnd type="none" w="med" len="med"/>
            <a:tailEnd type="triangle" w="med" len="med"/>
          </a:ln>
        </p:spPr>
      </p:cxnSp>
      <p:sp>
        <p:nvSpPr>
          <p:cNvPr id="312" name="Google Shape;312;p28"/>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2. 구현 과정 - </a:t>
            </a:r>
            <a:r>
              <a:rPr lang="ko-KR" sz="3000" b="1" dirty="0" err="1"/>
              <a:t>Detection</a:t>
            </a:r>
            <a:r>
              <a:rPr lang="ko-KR" sz="3000" b="1" dirty="0"/>
              <a:t> </a:t>
            </a:r>
            <a:r>
              <a:rPr lang="ko-KR" sz="3000" b="1" dirty="0" err="1"/>
              <a:t>model</a:t>
            </a:r>
            <a:endParaRPr sz="3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9"/>
          <p:cNvPicPr preferRelativeResize="0"/>
          <p:nvPr/>
        </p:nvPicPr>
        <p:blipFill>
          <a:blip r:embed="rId3">
            <a:alphaModFix/>
          </a:blip>
          <a:stretch>
            <a:fillRect/>
          </a:stretch>
        </p:blipFill>
        <p:spPr>
          <a:xfrm>
            <a:off x="618925" y="2514275"/>
            <a:ext cx="2359664" cy="1978900"/>
          </a:xfrm>
          <a:prstGeom prst="rect">
            <a:avLst/>
          </a:prstGeom>
          <a:noFill/>
          <a:ln w="9525" cap="flat" cmpd="sng">
            <a:solidFill>
              <a:srgbClr val="FFFFFF"/>
            </a:solidFill>
            <a:prstDash val="solid"/>
            <a:round/>
            <a:headEnd type="none" w="sm" len="sm"/>
            <a:tailEnd type="none" w="sm" len="sm"/>
          </a:ln>
        </p:spPr>
      </p:pic>
      <p:sp>
        <p:nvSpPr>
          <p:cNvPr id="319" name="Google Shape;319;p29"/>
          <p:cNvSpPr txBox="1"/>
          <p:nvPr/>
        </p:nvSpPr>
        <p:spPr>
          <a:xfrm>
            <a:off x="870375" y="1885475"/>
            <a:ext cx="2464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Input</a:t>
            </a:r>
            <a:r>
              <a:rPr lang="ko-KR" sz="2700" b="1" dirty="0">
                <a:solidFill>
                  <a:schemeClr val="lt1"/>
                </a:solidFill>
                <a:latin typeface="나눔고딕" panose="020D0604000000000000" pitchFamily="50" charset="-127"/>
                <a:ea typeface="나눔고딕" panose="020D0604000000000000" pitchFamily="50" charset="-127"/>
                <a:cs typeface="Montserrat"/>
                <a:sym typeface="Montserrat"/>
              </a:rPr>
              <a:t>                                      </a:t>
            </a:r>
            <a:endParaRPr sz="1100" dirty="0"/>
          </a:p>
        </p:txBody>
      </p:sp>
      <p:sp>
        <p:nvSpPr>
          <p:cNvPr id="320" name="Google Shape;320;p29"/>
          <p:cNvSpPr/>
          <p:nvPr/>
        </p:nvSpPr>
        <p:spPr>
          <a:xfrm>
            <a:off x="3693225" y="1977375"/>
            <a:ext cx="2164800" cy="2723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txBox="1"/>
          <p:nvPr/>
        </p:nvSpPr>
        <p:spPr>
          <a:xfrm>
            <a:off x="3638967" y="3070350"/>
            <a:ext cx="2289900" cy="7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900"/>
              </a:spcAft>
              <a:buNone/>
            </a:pPr>
            <a:r>
              <a:rPr lang="ko-KR" sz="1800" b="1" dirty="0">
                <a:latin typeface="나눔고딕" panose="020D0604000000000000" pitchFamily="50" charset="-127"/>
                <a:ea typeface="나눔고딕" panose="020D0604000000000000" pitchFamily="50" charset="-127"/>
                <a:cs typeface="Lato"/>
                <a:sym typeface="Lato"/>
              </a:rPr>
              <a:t>EfficientNetB1</a:t>
            </a:r>
            <a:endParaRPr sz="1700" b="1" dirty="0">
              <a:latin typeface="나눔고딕" panose="020D0604000000000000" pitchFamily="50" charset="-127"/>
              <a:ea typeface="나눔고딕" panose="020D0604000000000000" pitchFamily="50" charset="-127"/>
              <a:cs typeface="Lato"/>
              <a:sym typeface="Lato"/>
            </a:endParaRPr>
          </a:p>
        </p:txBody>
      </p:sp>
      <p:sp>
        <p:nvSpPr>
          <p:cNvPr id="322" name="Google Shape;322;p29"/>
          <p:cNvSpPr/>
          <p:nvPr/>
        </p:nvSpPr>
        <p:spPr>
          <a:xfrm>
            <a:off x="6605825" y="1928050"/>
            <a:ext cx="807300" cy="2723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txBox="1"/>
          <p:nvPr/>
        </p:nvSpPr>
        <p:spPr>
          <a:xfrm>
            <a:off x="7127925" y="4651450"/>
            <a:ext cx="2464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0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1600" dirty="0" err="1">
                <a:solidFill>
                  <a:schemeClr val="lt1"/>
                </a:solidFill>
                <a:latin typeface="나눔고딕" panose="020D0604000000000000" pitchFamily="50" charset="-127"/>
                <a:ea typeface="나눔고딕" panose="020D0604000000000000" pitchFamily="50" charset="-127"/>
                <a:cs typeface="Montserrat"/>
                <a:sym typeface="Montserrat"/>
              </a:rPr>
              <a:t>Softmax</a:t>
            </a:r>
            <a:r>
              <a:rPr lang="ko-KR" sz="2000" b="1" dirty="0">
                <a:solidFill>
                  <a:schemeClr val="lt1"/>
                </a:solidFill>
                <a:latin typeface="나눔고딕" panose="020D0604000000000000" pitchFamily="50" charset="-127"/>
                <a:ea typeface="나눔고딕" panose="020D0604000000000000" pitchFamily="50" charset="-127"/>
                <a:cs typeface="Montserrat"/>
                <a:sym typeface="Montserrat"/>
              </a:rPr>
              <a:t>                                     </a:t>
            </a:r>
            <a:endParaRPr sz="400" dirty="0"/>
          </a:p>
        </p:txBody>
      </p:sp>
      <p:sp>
        <p:nvSpPr>
          <p:cNvPr id="324" name="Google Shape;324;p29"/>
          <p:cNvSpPr txBox="1"/>
          <p:nvPr/>
        </p:nvSpPr>
        <p:spPr>
          <a:xfrm>
            <a:off x="6624986" y="2926425"/>
            <a:ext cx="749700" cy="97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500" b="1" dirty="0">
                <a:latin typeface="나눔고딕" panose="020D0604000000000000" pitchFamily="50" charset="-127"/>
                <a:ea typeface="나눔고딕" panose="020D0604000000000000" pitchFamily="50" charset="-127"/>
                <a:cs typeface="Lato"/>
                <a:sym typeface="Lato"/>
              </a:rPr>
              <a:t>84 </a:t>
            </a:r>
            <a:endParaRPr sz="1500" b="1" dirty="0">
              <a:latin typeface="나눔고딕" panose="020D0604000000000000" pitchFamily="50" charset="-127"/>
              <a:ea typeface="나눔고딕" panose="020D0604000000000000" pitchFamily="50" charset="-127"/>
              <a:cs typeface="Lato"/>
              <a:sym typeface="Lato"/>
            </a:endParaRPr>
          </a:p>
          <a:p>
            <a:pPr marL="0" lvl="0" indent="0" algn="ctr" rtl="0">
              <a:spcBef>
                <a:spcPts val="1900"/>
              </a:spcBef>
              <a:spcAft>
                <a:spcPts val="1900"/>
              </a:spcAft>
              <a:buNone/>
            </a:pPr>
            <a:r>
              <a:rPr lang="ko-KR" sz="1500" b="1" dirty="0" err="1">
                <a:latin typeface="나눔고딕" panose="020D0604000000000000" pitchFamily="50" charset="-127"/>
                <a:ea typeface="나눔고딕" panose="020D0604000000000000" pitchFamily="50" charset="-127"/>
                <a:cs typeface="Lato"/>
                <a:sym typeface="Lato"/>
              </a:rPr>
              <a:t>class</a:t>
            </a:r>
            <a:endParaRPr b="1" dirty="0">
              <a:latin typeface="나눔고딕" panose="020D0604000000000000" pitchFamily="50" charset="-127"/>
              <a:ea typeface="나눔고딕" panose="020D0604000000000000" pitchFamily="50" charset="-127"/>
              <a:cs typeface="Lato"/>
              <a:sym typeface="Lato"/>
            </a:endParaRPr>
          </a:p>
        </p:txBody>
      </p:sp>
      <p:sp>
        <p:nvSpPr>
          <p:cNvPr id="325" name="Google Shape;325;p29"/>
          <p:cNvSpPr/>
          <p:nvPr/>
        </p:nvSpPr>
        <p:spPr>
          <a:xfrm>
            <a:off x="8007400" y="3067725"/>
            <a:ext cx="1101900" cy="542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Car model</a:t>
            </a:r>
            <a:endParaRPr/>
          </a:p>
        </p:txBody>
      </p:sp>
      <p:sp>
        <p:nvSpPr>
          <p:cNvPr id="326" name="Google Shape;326;p29"/>
          <p:cNvSpPr/>
          <p:nvPr/>
        </p:nvSpPr>
        <p:spPr>
          <a:xfrm>
            <a:off x="3154413" y="3136875"/>
            <a:ext cx="363000" cy="404400"/>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6050425" y="3136875"/>
            <a:ext cx="363000" cy="404400"/>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7528763" y="3136875"/>
            <a:ext cx="363000" cy="404400"/>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txBox="1"/>
          <p:nvPr/>
        </p:nvSpPr>
        <p:spPr>
          <a:xfrm>
            <a:off x="4879275" y="4651450"/>
            <a:ext cx="2464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b="1" dirty="0">
                <a:solidFill>
                  <a:schemeClr val="lt1"/>
                </a:solidFill>
                <a:latin typeface="나눔고딕" panose="020D0604000000000000" pitchFamily="50" charset="-127"/>
                <a:ea typeface="나눔고딕" panose="020D0604000000000000" pitchFamily="50" charset="-127"/>
                <a:cs typeface="Montserrat"/>
                <a:sym typeface="Montserrat"/>
              </a:rPr>
              <a:t>   </a:t>
            </a:r>
            <a:r>
              <a:rPr lang="ko-KR" sz="1600" dirty="0">
                <a:solidFill>
                  <a:schemeClr val="lt1"/>
                </a:solidFill>
                <a:latin typeface="나눔고딕" panose="020D0604000000000000" pitchFamily="50" charset="-127"/>
                <a:ea typeface="나눔고딕" panose="020D0604000000000000" pitchFamily="50" charset="-127"/>
                <a:cs typeface="Montserrat"/>
                <a:sym typeface="Montserrat"/>
              </a:rPr>
              <a:t>FC</a:t>
            </a:r>
            <a:r>
              <a:rPr lang="ko-KR" sz="2000" b="1" dirty="0">
                <a:solidFill>
                  <a:schemeClr val="lt1"/>
                </a:solidFill>
                <a:latin typeface="나눔고딕" panose="020D0604000000000000" pitchFamily="50" charset="-127"/>
                <a:ea typeface="나눔고딕" panose="020D0604000000000000" pitchFamily="50" charset="-127"/>
                <a:cs typeface="Montserrat"/>
                <a:sym typeface="Montserrat"/>
              </a:rPr>
              <a:t>                                    </a:t>
            </a:r>
            <a:endParaRPr sz="400" dirty="0"/>
          </a:p>
        </p:txBody>
      </p:sp>
      <p:sp>
        <p:nvSpPr>
          <p:cNvPr id="330" name="Google Shape;330;p29"/>
          <p:cNvSpPr txBox="1"/>
          <p:nvPr/>
        </p:nvSpPr>
        <p:spPr>
          <a:xfrm>
            <a:off x="566513" y="4651450"/>
            <a:ext cx="24645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000" dirty="0">
                <a:solidFill>
                  <a:schemeClr val="lt1"/>
                </a:solidFill>
                <a:latin typeface="나눔고딕" panose="020D0604000000000000" pitchFamily="50" charset="-127"/>
                <a:ea typeface="나눔고딕" panose="020D0604000000000000" pitchFamily="50" charset="-127"/>
                <a:cs typeface="Montserrat"/>
                <a:sym typeface="Montserrat"/>
              </a:rPr>
              <a:t>(</a:t>
            </a:r>
            <a:r>
              <a:rPr lang="ko-KR" sz="1600" dirty="0">
                <a:solidFill>
                  <a:schemeClr val="lt1"/>
                </a:solidFill>
                <a:latin typeface="나눔고딕" panose="020D0604000000000000" pitchFamily="50" charset="-127"/>
                <a:ea typeface="나눔고딕" panose="020D0604000000000000" pitchFamily="50" charset="-127"/>
                <a:cs typeface="Montserrat"/>
                <a:sym typeface="Montserrat"/>
              </a:rPr>
              <a:t>240*240*3</a:t>
            </a:r>
            <a:r>
              <a:rPr lang="ko-KR" sz="2000" dirty="0">
                <a:solidFill>
                  <a:schemeClr val="lt1"/>
                </a:solidFill>
                <a:latin typeface="나눔고딕" panose="020D0604000000000000" pitchFamily="50" charset="-127"/>
                <a:ea typeface="나눔고딕" panose="020D0604000000000000" pitchFamily="50" charset="-127"/>
                <a:cs typeface="Montserrat"/>
                <a:sym typeface="Montserrat"/>
              </a:rPr>
              <a:t>)</a:t>
            </a:r>
            <a:r>
              <a:rPr lang="ko-KR" sz="2000" b="1" dirty="0">
                <a:solidFill>
                  <a:schemeClr val="lt1"/>
                </a:solidFill>
                <a:latin typeface="나눔고딕" panose="020D0604000000000000" pitchFamily="50" charset="-127"/>
                <a:ea typeface="나눔고딕" panose="020D0604000000000000" pitchFamily="50" charset="-127"/>
                <a:cs typeface="Montserrat"/>
                <a:sym typeface="Montserrat"/>
              </a:rPr>
              <a:t>                                 </a:t>
            </a:r>
            <a:endParaRPr sz="400" dirty="0"/>
          </a:p>
        </p:txBody>
      </p:sp>
      <p:sp>
        <p:nvSpPr>
          <p:cNvPr id="331" name="Google Shape;331;p29"/>
          <p:cNvSpPr txBox="1"/>
          <p:nvPr/>
        </p:nvSpPr>
        <p:spPr>
          <a:xfrm>
            <a:off x="7891125" y="2297625"/>
            <a:ext cx="1645500" cy="6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700" b="1" dirty="0" err="1">
                <a:solidFill>
                  <a:schemeClr val="lt1"/>
                </a:solidFill>
                <a:latin typeface="나눔고딕" panose="020D0604000000000000" pitchFamily="50" charset="-127"/>
                <a:ea typeface="나눔고딕" panose="020D0604000000000000" pitchFamily="50" charset="-127"/>
                <a:cs typeface="Montserrat"/>
                <a:sym typeface="Montserrat"/>
              </a:rPr>
              <a:t>Output</a:t>
            </a:r>
            <a:endParaRPr dirty="0"/>
          </a:p>
        </p:txBody>
      </p:sp>
      <p:sp>
        <p:nvSpPr>
          <p:cNvPr id="332" name="Google Shape;332;p29"/>
          <p:cNvSpPr txBox="1"/>
          <p:nvPr/>
        </p:nvSpPr>
        <p:spPr>
          <a:xfrm>
            <a:off x="838750" y="55467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sp>
        <p:nvSpPr>
          <p:cNvPr id="333" name="Google Shape;333;p29"/>
          <p:cNvSpPr txBox="1"/>
          <p:nvPr/>
        </p:nvSpPr>
        <p:spPr>
          <a:xfrm>
            <a:off x="463925" y="5239050"/>
            <a:ext cx="8567100" cy="13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dirty="0">
                <a:solidFill>
                  <a:srgbClr val="FFFFFF"/>
                </a:solidFill>
                <a:latin typeface="나눔고딕" panose="020D0604000000000000" pitchFamily="50" charset="-127"/>
                <a:ea typeface="나눔고딕" panose="020D0604000000000000" pitchFamily="50" charset="-127"/>
                <a:cs typeface="Lato"/>
                <a:sym typeface="Lato"/>
              </a:rPr>
              <a:t>모델 : 학습이 빠르고 높은 성능의 EfficientNetB1 </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train</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img</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size</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(7) :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test</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img</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size</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(3) = 45448  : 10431</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1900"/>
              </a:spcAft>
              <a:buNone/>
            </a:pP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크롭</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이미지와 원본 이미지 각각 모델 학습</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334" name="Google Shape;334;p29"/>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2. 구현 과정 - </a:t>
            </a:r>
            <a:r>
              <a:rPr lang="ko-KR" sz="3000" b="1" dirty="0" err="1"/>
              <a:t>Classification</a:t>
            </a:r>
            <a:endParaRPr sz="30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p:nvPr/>
        </p:nvSpPr>
        <p:spPr>
          <a:xfrm>
            <a:off x="462150" y="5570475"/>
            <a:ext cx="65127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p:txBody>
      </p:sp>
      <p:pic>
        <p:nvPicPr>
          <p:cNvPr id="341" name="Google Shape;341;p30"/>
          <p:cNvPicPr preferRelativeResize="0"/>
          <p:nvPr/>
        </p:nvPicPr>
        <p:blipFill rotWithShape="1">
          <a:blip r:embed="rId3">
            <a:alphaModFix/>
          </a:blip>
          <a:srcRect l="5006" b="4003"/>
          <a:stretch/>
        </p:blipFill>
        <p:spPr>
          <a:xfrm>
            <a:off x="362947" y="1967475"/>
            <a:ext cx="1960334" cy="1328249"/>
          </a:xfrm>
          <a:prstGeom prst="rect">
            <a:avLst/>
          </a:prstGeom>
          <a:noFill/>
          <a:ln w="9525" cap="flat" cmpd="sng">
            <a:solidFill>
              <a:srgbClr val="FFFFFF"/>
            </a:solidFill>
            <a:prstDash val="solid"/>
            <a:round/>
            <a:headEnd type="none" w="sm" len="sm"/>
            <a:tailEnd type="none" w="sm" len="sm"/>
          </a:ln>
        </p:spPr>
      </p:pic>
      <p:pic>
        <p:nvPicPr>
          <p:cNvPr id="342" name="Google Shape;342;p30"/>
          <p:cNvPicPr preferRelativeResize="0"/>
          <p:nvPr/>
        </p:nvPicPr>
        <p:blipFill>
          <a:blip r:embed="rId4">
            <a:alphaModFix/>
          </a:blip>
          <a:stretch>
            <a:fillRect/>
          </a:stretch>
        </p:blipFill>
        <p:spPr>
          <a:xfrm>
            <a:off x="4689704" y="1967476"/>
            <a:ext cx="1768442" cy="1328249"/>
          </a:xfrm>
          <a:prstGeom prst="rect">
            <a:avLst/>
          </a:prstGeom>
          <a:noFill/>
          <a:ln w="9525" cap="flat" cmpd="sng">
            <a:solidFill>
              <a:srgbClr val="FFFFFF"/>
            </a:solidFill>
            <a:prstDash val="solid"/>
            <a:round/>
            <a:headEnd type="none" w="sm" len="sm"/>
            <a:tailEnd type="none" w="sm" len="sm"/>
          </a:ln>
        </p:spPr>
      </p:pic>
      <p:pic>
        <p:nvPicPr>
          <p:cNvPr id="343" name="Google Shape;343;p30"/>
          <p:cNvPicPr preferRelativeResize="0"/>
          <p:nvPr/>
        </p:nvPicPr>
        <p:blipFill rotWithShape="1">
          <a:blip r:embed="rId5">
            <a:alphaModFix/>
          </a:blip>
          <a:srcRect t="7590" b="-7590"/>
          <a:stretch/>
        </p:blipFill>
        <p:spPr>
          <a:xfrm>
            <a:off x="7792697" y="5336489"/>
            <a:ext cx="1725600" cy="1003676"/>
          </a:xfrm>
          <a:prstGeom prst="rect">
            <a:avLst/>
          </a:prstGeom>
          <a:noFill/>
          <a:ln>
            <a:noFill/>
          </a:ln>
        </p:spPr>
      </p:pic>
      <p:pic>
        <p:nvPicPr>
          <p:cNvPr id="344" name="Google Shape;344;p30"/>
          <p:cNvPicPr preferRelativeResize="0"/>
          <p:nvPr/>
        </p:nvPicPr>
        <p:blipFill rotWithShape="1">
          <a:blip r:embed="rId6">
            <a:alphaModFix/>
          </a:blip>
          <a:srcRect l="13897"/>
          <a:stretch/>
        </p:blipFill>
        <p:spPr>
          <a:xfrm>
            <a:off x="2582025" y="2018726"/>
            <a:ext cx="1768439" cy="1238422"/>
          </a:xfrm>
          <a:prstGeom prst="rect">
            <a:avLst/>
          </a:prstGeom>
          <a:noFill/>
          <a:ln w="9525" cap="flat" cmpd="sng">
            <a:solidFill>
              <a:srgbClr val="FFFFFF"/>
            </a:solidFill>
            <a:prstDash val="solid"/>
            <a:round/>
            <a:headEnd type="none" w="sm" len="sm"/>
            <a:tailEnd type="none" w="sm" len="sm"/>
          </a:ln>
        </p:spPr>
      </p:pic>
      <p:sp>
        <p:nvSpPr>
          <p:cNvPr id="345" name="Google Shape;345;p30"/>
          <p:cNvSpPr/>
          <p:nvPr/>
        </p:nvSpPr>
        <p:spPr>
          <a:xfrm>
            <a:off x="3102494" y="2675703"/>
            <a:ext cx="813300" cy="141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4820327" y="2924067"/>
            <a:ext cx="1580700" cy="240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30"/>
          <p:cNvCxnSpPr>
            <a:endCxn id="346" idx="1"/>
          </p:cNvCxnSpPr>
          <p:nvPr/>
        </p:nvCxnSpPr>
        <p:spPr>
          <a:xfrm>
            <a:off x="3930227" y="2803767"/>
            <a:ext cx="890100" cy="240600"/>
          </a:xfrm>
          <a:prstGeom prst="straightConnector1">
            <a:avLst/>
          </a:prstGeom>
          <a:noFill/>
          <a:ln w="9525" cap="flat" cmpd="sng">
            <a:solidFill>
              <a:srgbClr val="FF0000"/>
            </a:solidFill>
            <a:prstDash val="solid"/>
            <a:round/>
            <a:headEnd type="none" w="med" len="med"/>
            <a:tailEnd type="none" w="med" len="med"/>
          </a:ln>
        </p:spPr>
      </p:cxnSp>
      <p:sp>
        <p:nvSpPr>
          <p:cNvPr id="348" name="Google Shape;348;p30"/>
          <p:cNvSpPr/>
          <p:nvPr/>
        </p:nvSpPr>
        <p:spPr>
          <a:xfrm>
            <a:off x="991819" y="2733298"/>
            <a:ext cx="890100" cy="234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30"/>
          <p:cNvCxnSpPr>
            <a:endCxn id="345" idx="1"/>
          </p:cNvCxnSpPr>
          <p:nvPr/>
        </p:nvCxnSpPr>
        <p:spPr>
          <a:xfrm rot="10800000" flipH="1">
            <a:off x="1890794" y="2746503"/>
            <a:ext cx="1211700" cy="103800"/>
          </a:xfrm>
          <a:prstGeom prst="straightConnector1">
            <a:avLst/>
          </a:prstGeom>
          <a:noFill/>
          <a:ln w="9525" cap="flat" cmpd="sng">
            <a:solidFill>
              <a:srgbClr val="FF0000"/>
            </a:solidFill>
            <a:prstDash val="solid"/>
            <a:round/>
            <a:headEnd type="none" w="med" len="med"/>
            <a:tailEnd type="none" w="med" len="med"/>
          </a:ln>
        </p:spPr>
      </p:cxnSp>
      <p:sp>
        <p:nvSpPr>
          <p:cNvPr id="350" name="Google Shape;350;p30"/>
          <p:cNvSpPr txBox="1"/>
          <p:nvPr/>
        </p:nvSpPr>
        <p:spPr>
          <a:xfrm>
            <a:off x="6836588" y="3897213"/>
            <a:ext cx="3028200" cy="6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2700" b="1" dirty="0">
                <a:solidFill>
                  <a:srgbClr val="FFFFFF"/>
                </a:solidFill>
                <a:latin typeface="나눔고딕" panose="020D0604000000000000" pitchFamily="50" charset="-127"/>
                <a:ea typeface="나눔고딕" panose="020D0604000000000000" pitchFamily="50" charset="-127"/>
                <a:cs typeface="Calibri"/>
                <a:sym typeface="Calibri"/>
              </a:rPr>
              <a:t>54가 0639</a:t>
            </a:r>
            <a:endParaRPr sz="2700" b="1" dirty="0">
              <a:solidFill>
                <a:srgbClr val="FFFFFF"/>
              </a:solidFill>
              <a:latin typeface="나눔고딕" panose="020D0604000000000000" pitchFamily="50" charset="-127"/>
              <a:ea typeface="나눔고딕" panose="020D0604000000000000" pitchFamily="50" charset="-127"/>
              <a:cs typeface="Calibri"/>
              <a:sym typeface="Calibri"/>
            </a:endParaRPr>
          </a:p>
        </p:txBody>
      </p:sp>
      <p:sp>
        <p:nvSpPr>
          <p:cNvPr id="351" name="Google Shape;351;p30"/>
          <p:cNvSpPr/>
          <p:nvPr/>
        </p:nvSpPr>
        <p:spPr>
          <a:xfrm>
            <a:off x="6809525" y="2379975"/>
            <a:ext cx="327000" cy="5121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txBox="1"/>
          <p:nvPr/>
        </p:nvSpPr>
        <p:spPr>
          <a:xfrm>
            <a:off x="295050" y="4188350"/>
            <a:ext cx="8567100" cy="19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900" b="1" dirty="0">
                <a:solidFill>
                  <a:srgbClr val="FFFFFF"/>
                </a:solidFill>
                <a:latin typeface="나눔고딕" panose="020D0604000000000000" pitchFamily="50" charset="-127"/>
                <a:ea typeface="나눔고딕" panose="020D0604000000000000" pitchFamily="50" charset="-127"/>
                <a:cs typeface="Lato"/>
                <a:sym typeface="Lato"/>
              </a:rPr>
              <a:t>번호판 이미지 검출(</a:t>
            </a:r>
            <a:r>
              <a:rPr lang="ko-KR" sz="1900" b="1" dirty="0" err="1">
                <a:solidFill>
                  <a:srgbClr val="FFFFFF"/>
                </a:solidFill>
                <a:latin typeface="나눔고딕" panose="020D0604000000000000" pitchFamily="50" charset="-127"/>
                <a:ea typeface="나눔고딕" panose="020D0604000000000000" pitchFamily="50" charset="-127"/>
                <a:cs typeface="Lato"/>
                <a:sym typeface="Lato"/>
              </a:rPr>
              <a:t>Opev</a:t>
            </a:r>
            <a:r>
              <a:rPr lang="ko-KR" sz="1900" b="1" dirty="0">
                <a:solidFill>
                  <a:srgbClr val="FFFFFF"/>
                </a:solidFill>
                <a:latin typeface="나눔고딕" panose="020D0604000000000000" pitchFamily="50" charset="-127"/>
                <a:ea typeface="나눔고딕" panose="020D0604000000000000" pitchFamily="50" charset="-127"/>
                <a:cs typeface="Lato"/>
                <a:sym typeface="Lato"/>
              </a:rPr>
              <a:t> CV)</a:t>
            </a:r>
            <a:endParaRPr sz="1900" b="1"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Contours</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box</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-&gt;박스 사이즈 &amp;</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위치값으로</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 문자열 이미지 추출 </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r>
              <a:rPr lang="ko-KR" sz="1900" b="1" dirty="0">
                <a:solidFill>
                  <a:srgbClr val="FFFFFF"/>
                </a:solidFill>
                <a:latin typeface="나눔고딕" panose="020D0604000000000000" pitchFamily="50" charset="-127"/>
                <a:ea typeface="나눔고딕" panose="020D0604000000000000" pitchFamily="50" charset="-127"/>
                <a:cs typeface="Lato"/>
                <a:sym typeface="Lato"/>
              </a:rPr>
              <a:t>OCR(</a:t>
            </a:r>
            <a:r>
              <a:rPr lang="ko-KR" sz="1900" b="1" dirty="0" err="1">
                <a:solidFill>
                  <a:srgbClr val="FFFFFF"/>
                </a:solidFill>
                <a:latin typeface="나눔고딕" panose="020D0604000000000000" pitchFamily="50" charset="-127"/>
                <a:ea typeface="나눔고딕" panose="020D0604000000000000" pitchFamily="50" charset="-127"/>
                <a:cs typeface="Lato"/>
                <a:sym typeface="Lato"/>
              </a:rPr>
              <a:t>Tesseract</a:t>
            </a:r>
            <a:r>
              <a:rPr lang="ko-KR" sz="1900" b="1" dirty="0">
                <a:solidFill>
                  <a:srgbClr val="FFFFFF"/>
                </a:solidFill>
                <a:latin typeface="나눔고딕" panose="020D0604000000000000" pitchFamily="50" charset="-127"/>
                <a:ea typeface="나눔고딕" panose="020D0604000000000000" pitchFamily="50" charset="-127"/>
                <a:cs typeface="Lato"/>
                <a:sym typeface="Lato"/>
              </a:rPr>
              <a:t> OCR)</a:t>
            </a:r>
            <a:endParaRPr sz="1900" b="1"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1900"/>
              </a:spcAft>
              <a:buNone/>
            </a:pPr>
            <a:r>
              <a:rPr lang="ko-KR" sz="1500" b="1" dirty="0">
                <a:solidFill>
                  <a:srgbClr val="FFFFFF"/>
                </a:solidFill>
                <a:latin typeface="나눔고딕" panose="020D0604000000000000" pitchFamily="50" charset="-127"/>
                <a:ea typeface="나눔고딕" panose="020D0604000000000000" pitchFamily="50" charset="-127"/>
                <a:cs typeface="Lato"/>
                <a:sym typeface="Lato"/>
              </a:rPr>
              <a:t>문자열 </a:t>
            </a:r>
            <a:r>
              <a:rPr lang="ko-KR" sz="1500" b="1" dirty="0" err="1">
                <a:solidFill>
                  <a:srgbClr val="FFFFFF"/>
                </a:solidFill>
                <a:latin typeface="나눔고딕" panose="020D0604000000000000" pitchFamily="50" charset="-127"/>
                <a:ea typeface="나눔고딕" panose="020D0604000000000000" pitchFamily="50" charset="-127"/>
                <a:cs typeface="Lato"/>
                <a:sym typeface="Lato"/>
              </a:rPr>
              <a:t>image</a:t>
            </a:r>
            <a:r>
              <a:rPr lang="ko-KR" sz="1500" b="1" dirty="0">
                <a:solidFill>
                  <a:srgbClr val="FFFFFF"/>
                </a:solidFill>
                <a:latin typeface="나눔고딕" panose="020D0604000000000000" pitchFamily="50" charset="-127"/>
                <a:ea typeface="나눔고딕" panose="020D0604000000000000" pitchFamily="50" charset="-127"/>
                <a:cs typeface="Lato"/>
                <a:sym typeface="Lato"/>
              </a:rPr>
              <a:t>-&gt; 문자열</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353" name="Google Shape;353;p30"/>
          <p:cNvSpPr/>
          <p:nvPr/>
        </p:nvSpPr>
        <p:spPr>
          <a:xfrm rot="5400000">
            <a:off x="8187200" y="3262450"/>
            <a:ext cx="327000" cy="5121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384450" y="2174375"/>
            <a:ext cx="1960200" cy="965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800"/>
              <a:t>OCR</a:t>
            </a:r>
            <a:endParaRPr sz="2800"/>
          </a:p>
        </p:txBody>
      </p:sp>
      <p:pic>
        <p:nvPicPr>
          <p:cNvPr id="355" name="Google Shape;355;p30"/>
          <p:cNvPicPr preferRelativeResize="0"/>
          <p:nvPr/>
        </p:nvPicPr>
        <p:blipFill rotWithShape="1">
          <a:blip r:embed="rId7">
            <a:alphaModFix/>
          </a:blip>
          <a:srcRect l="21501" t="4677" r="21495" b="4677"/>
          <a:stretch/>
        </p:blipFill>
        <p:spPr>
          <a:xfrm>
            <a:off x="5659099" y="5370151"/>
            <a:ext cx="1725600" cy="891460"/>
          </a:xfrm>
          <a:prstGeom prst="rect">
            <a:avLst/>
          </a:prstGeom>
          <a:noFill/>
          <a:ln>
            <a:noFill/>
          </a:ln>
        </p:spPr>
      </p:pic>
      <p:sp>
        <p:nvSpPr>
          <p:cNvPr id="356" name="Google Shape;356;p30"/>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2. 구현 과정 - OCR</a:t>
            </a:r>
            <a:endParaRPr sz="3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1"/>
          <p:cNvSpPr txBox="1"/>
          <p:nvPr/>
        </p:nvSpPr>
        <p:spPr>
          <a:xfrm>
            <a:off x="2021775" y="3858800"/>
            <a:ext cx="65127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p:txBody>
      </p:sp>
      <p:graphicFrame>
        <p:nvGraphicFramePr>
          <p:cNvPr id="363" name="Google Shape;363;p31"/>
          <p:cNvGraphicFramePr/>
          <p:nvPr/>
        </p:nvGraphicFramePr>
        <p:xfrm>
          <a:off x="1174725" y="2771725"/>
          <a:ext cx="8148975" cy="1722485"/>
        </p:xfrm>
        <a:graphic>
          <a:graphicData uri="http://schemas.openxmlformats.org/drawingml/2006/table">
            <a:tbl>
              <a:tblPr>
                <a:noFill/>
                <a:tableStyleId>{3D0CCE71-4E4C-439B-87C2-88E6D4536BB8}</a:tableStyleId>
              </a:tblPr>
              <a:tblGrid>
                <a:gridCol w="1328150">
                  <a:extLst>
                    <a:ext uri="{9D8B030D-6E8A-4147-A177-3AD203B41FA5}">
                      <a16:colId xmlns:a16="http://schemas.microsoft.com/office/drawing/2014/main" val="20000"/>
                    </a:ext>
                  </a:extLst>
                </a:gridCol>
                <a:gridCol w="1712000">
                  <a:extLst>
                    <a:ext uri="{9D8B030D-6E8A-4147-A177-3AD203B41FA5}">
                      <a16:colId xmlns:a16="http://schemas.microsoft.com/office/drawing/2014/main" val="20001"/>
                    </a:ext>
                  </a:extLst>
                </a:gridCol>
                <a:gridCol w="2173550">
                  <a:extLst>
                    <a:ext uri="{9D8B030D-6E8A-4147-A177-3AD203B41FA5}">
                      <a16:colId xmlns:a16="http://schemas.microsoft.com/office/drawing/2014/main" val="20002"/>
                    </a:ext>
                  </a:extLst>
                </a:gridCol>
                <a:gridCol w="2935275">
                  <a:extLst>
                    <a:ext uri="{9D8B030D-6E8A-4147-A177-3AD203B41FA5}">
                      <a16:colId xmlns:a16="http://schemas.microsoft.com/office/drawing/2014/main" val="20003"/>
                    </a:ext>
                  </a:extLst>
                </a:gridCol>
              </a:tblGrid>
              <a:tr h="836675">
                <a:tc>
                  <a:txBody>
                    <a:bodyPr/>
                    <a:lstStyle/>
                    <a:p>
                      <a:pPr marL="0" lvl="0" indent="0" algn="ctr"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Classifier</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solidFill>
                      <a:srgbClr val="517B67"/>
                    </a:solidFill>
                  </a:tcPr>
                </a:tc>
                <a:tc>
                  <a:txBody>
                    <a:bodyPr/>
                    <a:lstStyle/>
                    <a:p>
                      <a:pPr marL="0" lvl="0" indent="0" algn="l" rtl="0">
                        <a:spcBef>
                          <a:spcPts val="0"/>
                        </a:spcBef>
                        <a:spcAft>
                          <a:spcPts val="0"/>
                        </a:spcAft>
                        <a:buNone/>
                      </a:pPr>
                      <a:r>
                        <a:rPr lang="ko-KR" sz="2200" b="1" dirty="0">
                          <a:solidFill>
                            <a:srgbClr val="FFFFFF"/>
                          </a:solidFill>
                          <a:latin typeface="나눔고딕" panose="020D0604000000000000" pitchFamily="50" charset="-127"/>
                          <a:ea typeface="나눔고딕" panose="020D0604000000000000" pitchFamily="50" charset="-127"/>
                          <a:cs typeface="Calibri"/>
                          <a:sym typeface="Calibri"/>
                        </a:rPr>
                        <a:t>YOLO(</a:t>
                      </a: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crop</a:t>
                      </a:r>
                      <a:r>
                        <a:rPr lang="ko-KR" sz="2200" b="1" dirty="0">
                          <a:solidFill>
                            <a:srgbClr val="FFFFFF"/>
                          </a:solidFill>
                          <a:latin typeface="나눔고딕" panose="020D0604000000000000" pitchFamily="50" charset="-127"/>
                          <a:ea typeface="나눔고딕" panose="020D0604000000000000" pitchFamily="50" charset="-127"/>
                          <a:cs typeface="Calibri"/>
                          <a:sym typeface="Calibri"/>
                        </a:rPr>
                        <a:t>)</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sz="2200" b="1" dirty="0">
                          <a:solidFill>
                            <a:srgbClr val="FFFFFF"/>
                          </a:solidFill>
                          <a:latin typeface="나눔고딕" panose="020D0604000000000000" pitchFamily="50" charset="-127"/>
                          <a:ea typeface="나눔고딕" panose="020D0604000000000000" pitchFamily="50" charset="-127"/>
                          <a:cs typeface="Calibri"/>
                          <a:sym typeface="Calibri"/>
                        </a:rPr>
                        <a:t>   → </a:t>
                      </a: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Classifier</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solidFill>
                      <a:srgbClr val="517B67"/>
                    </a:solidFill>
                  </a:tcPr>
                </a:tc>
                <a:tc>
                  <a:txBody>
                    <a:bodyPr/>
                    <a:lstStyle/>
                    <a:p>
                      <a:pPr marL="0" lvl="0" indent="0" algn="l" rtl="0">
                        <a:spcBef>
                          <a:spcPts val="0"/>
                        </a:spcBef>
                        <a:spcAft>
                          <a:spcPts val="0"/>
                        </a:spcAft>
                        <a:buNone/>
                      </a:pPr>
                      <a:r>
                        <a:rPr lang="ko-KR" sz="2200" b="1" dirty="0">
                          <a:solidFill>
                            <a:srgbClr val="FFFFFF"/>
                          </a:solidFill>
                          <a:latin typeface="나눔고딕" panose="020D0604000000000000" pitchFamily="50" charset="-127"/>
                          <a:ea typeface="나눔고딕" panose="020D0604000000000000" pitchFamily="50" charset="-127"/>
                          <a:cs typeface="Calibri"/>
                          <a:sym typeface="Calibri"/>
                        </a:rPr>
                        <a:t>Super </a:t>
                      </a: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Resolution</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sz="2200" b="1" dirty="0">
                          <a:solidFill>
                            <a:srgbClr val="FFFFFF"/>
                          </a:solidFill>
                          <a:latin typeface="나눔고딕" panose="020D0604000000000000" pitchFamily="50" charset="-127"/>
                          <a:ea typeface="나눔고딕" panose="020D0604000000000000" pitchFamily="50" charset="-127"/>
                          <a:cs typeface="Calibri"/>
                          <a:sym typeface="Calibri"/>
                        </a:rPr>
                        <a:t>            → </a:t>
                      </a: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Classifier</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solidFill>
                      <a:srgbClr val="517B67"/>
                    </a:solidFill>
                  </a:tcPr>
                </a:tc>
                <a:extLst>
                  <a:ext uri="{0D108BD9-81ED-4DB2-BD59-A6C34878D82A}">
                    <a16:rowId xmlns:a16="http://schemas.microsoft.com/office/drawing/2014/main" val="10000"/>
                  </a:ext>
                </a:extLst>
              </a:tr>
              <a:tr h="869075">
                <a:tc>
                  <a:txBody>
                    <a:bodyPr/>
                    <a:lstStyle/>
                    <a:p>
                      <a:pPr marL="0" lvl="0" indent="0" algn="ctr" rtl="0">
                        <a:spcBef>
                          <a:spcPts val="0"/>
                        </a:spcBef>
                        <a:spcAft>
                          <a:spcPts val="0"/>
                        </a:spcAft>
                        <a:buNone/>
                      </a:pPr>
                      <a:r>
                        <a:rPr lang="ko-KR" sz="2200" b="1" dirty="0" err="1">
                          <a:solidFill>
                            <a:srgbClr val="FFFFFF"/>
                          </a:solidFill>
                          <a:latin typeface="나눔고딕" panose="020D0604000000000000" pitchFamily="50" charset="-127"/>
                          <a:ea typeface="나눔고딕" panose="020D0604000000000000" pitchFamily="50" charset="-127"/>
                          <a:cs typeface="Calibri"/>
                          <a:sym typeface="Calibri"/>
                        </a:rPr>
                        <a:t>img</a:t>
                      </a:r>
                      <a:endParaRPr sz="22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solidFill>
                      <a:srgbClr val="517B67"/>
                    </a:solidFill>
                  </a:tcPr>
                </a:tc>
                <a:tc>
                  <a:txBody>
                    <a:bodyPr/>
                    <a:lstStyle/>
                    <a:p>
                      <a:pPr marL="0" lvl="0" indent="0" algn="ctr"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Calibri"/>
                          <a:sym typeface="Calibri"/>
                        </a:rPr>
                        <a:t>74.4 %</a:t>
                      </a:r>
                      <a:endParaRPr sz="20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Calibri"/>
                          <a:sym typeface="Calibri"/>
                        </a:rPr>
                        <a:t>91.8 %</a:t>
                      </a:r>
                      <a:endParaRPr sz="20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ko-KR" sz="2000" dirty="0" err="1">
                          <a:solidFill>
                            <a:srgbClr val="FFFFFF"/>
                          </a:solidFill>
                          <a:latin typeface="나눔고딕" panose="020D0604000000000000" pitchFamily="50" charset="-127"/>
                          <a:ea typeface="나눔고딕" panose="020D0604000000000000" pitchFamily="50" charset="-127"/>
                          <a:cs typeface="Calibri"/>
                          <a:sym typeface="Calibri"/>
                        </a:rPr>
                        <a:t>X</a:t>
                      </a:r>
                      <a:endParaRPr sz="20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EFEFEF"/>
                      </a:solidFill>
                      <a:prstDash val="solid"/>
                      <a:round/>
                      <a:headEnd type="none" w="sm" len="sm"/>
                      <a:tailEnd type="none" w="sm" len="sm"/>
                    </a:lnL>
                    <a:lnR w="19050" cap="flat" cmpd="sng">
                      <a:solidFill>
                        <a:srgbClr val="EFEFEF"/>
                      </a:solidFill>
                      <a:prstDash val="solid"/>
                      <a:round/>
                      <a:headEnd type="none" w="sm" len="sm"/>
                      <a:tailEnd type="none" w="sm" len="sm"/>
                    </a:lnR>
                    <a:lnT w="19050" cap="flat" cmpd="sng">
                      <a:solidFill>
                        <a:srgbClr val="EFEFEF"/>
                      </a:solidFill>
                      <a:prstDash val="solid"/>
                      <a:round/>
                      <a:headEnd type="none" w="sm" len="sm"/>
                      <a:tailEnd type="none" w="sm" len="sm"/>
                    </a:lnT>
                    <a:lnB w="19050"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64" name="Google Shape;364;p31"/>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3. 프로젝트 결과 - </a:t>
            </a:r>
            <a:r>
              <a:rPr lang="ko-KR" sz="3000" b="1" dirty="0" err="1"/>
              <a:t>Model</a:t>
            </a:r>
            <a:r>
              <a:rPr lang="ko-KR" sz="3000" b="1" dirty="0"/>
              <a:t> 별 성능 결과</a:t>
            </a:r>
            <a:endParaRPr sz="3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32"/>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3. 프로젝트 결과 - 시연영상</a:t>
            </a:r>
            <a:endParaRPr sz="3000" b="1" dirty="0"/>
          </a:p>
        </p:txBody>
      </p:sp>
      <p:pic>
        <p:nvPicPr>
          <p:cNvPr id="2" name="KakaoTalk_20200604_145122371">
            <a:hlinkClick r:id="" action="ppaction://media"/>
            <a:extLst>
              <a:ext uri="{FF2B5EF4-FFF2-40B4-BE49-F238E27FC236}">
                <a16:creationId xmlns:a16="http://schemas.microsoft.com/office/drawing/2014/main" id="{CC0950FF-A2BB-4FE0-B50F-FD80F96722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7600" y="1405733"/>
            <a:ext cx="9377039" cy="5270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3"/>
          <p:cNvSpPr txBox="1"/>
          <p:nvPr/>
        </p:nvSpPr>
        <p:spPr>
          <a:xfrm>
            <a:off x="1405625" y="2094825"/>
            <a:ext cx="7938300" cy="45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 차량 이미지에 대한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전처리</a:t>
            </a:r>
            <a:r>
              <a:rPr lang="ko-KR" sz="2000" dirty="0">
                <a:solidFill>
                  <a:srgbClr val="FFFFFF"/>
                </a:solidFill>
                <a:latin typeface="나눔고딕" panose="020D0604000000000000" pitchFamily="50" charset="-127"/>
                <a:ea typeface="나눔고딕" panose="020D0604000000000000" pitchFamily="50" charset="-127"/>
                <a:cs typeface="Lato"/>
                <a:sym typeface="Lato"/>
              </a:rPr>
              <a:t> 방안 고민</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chemeClr val="lt1"/>
                </a:solidFill>
                <a:latin typeface="나눔고딕" panose="020D0604000000000000" pitchFamily="50" charset="-127"/>
                <a:ea typeface="나눔고딕" panose="020D0604000000000000" pitchFamily="50" charset="-127"/>
                <a:cs typeface="Lato"/>
                <a:sym typeface="Lato"/>
              </a:rPr>
              <a:t>- 84 종의 </a:t>
            </a:r>
            <a:r>
              <a:rPr lang="ko-KR" sz="2000" dirty="0" err="1">
                <a:solidFill>
                  <a:schemeClr val="lt1"/>
                </a:solidFill>
                <a:latin typeface="나눔고딕" panose="020D0604000000000000" pitchFamily="50" charset="-127"/>
                <a:ea typeface="나눔고딕" panose="020D0604000000000000" pitchFamily="50" charset="-127"/>
                <a:cs typeface="Lato"/>
                <a:sym typeface="Lato"/>
              </a:rPr>
              <a:t>국내차</a:t>
            </a:r>
            <a:r>
              <a:rPr lang="ko-KR" sz="2000" dirty="0">
                <a:solidFill>
                  <a:schemeClr val="lt1"/>
                </a:solidFill>
                <a:latin typeface="나눔고딕" panose="020D0604000000000000" pitchFamily="50" charset="-127"/>
                <a:ea typeface="나눔고딕" panose="020D0604000000000000" pitchFamily="50" charset="-127"/>
                <a:cs typeface="Lato"/>
                <a:sym typeface="Lato"/>
              </a:rPr>
              <a:t> 이미지로 차량 종류를 추가 가능</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 </a:t>
            </a:r>
            <a:r>
              <a:rPr lang="ko-KR" sz="2000" dirty="0" err="1">
                <a:solidFill>
                  <a:schemeClr val="lt1"/>
                </a:solidFill>
                <a:latin typeface="나눔고딕" panose="020D0604000000000000" pitchFamily="50" charset="-127"/>
                <a:ea typeface="나눔고딕" panose="020D0604000000000000" pitchFamily="50" charset="-127"/>
                <a:cs typeface="Lato"/>
                <a:sym typeface="Lato"/>
              </a:rPr>
              <a:t>super</a:t>
            </a:r>
            <a:r>
              <a:rPr lang="ko-KR" sz="2000" dirty="0">
                <a:solidFill>
                  <a:schemeClr val="lt1"/>
                </a:solidFill>
                <a:latin typeface="나눔고딕" panose="020D0604000000000000" pitchFamily="50" charset="-127"/>
                <a:ea typeface="나눔고딕" panose="020D0604000000000000" pitchFamily="50" charset="-127"/>
                <a:cs typeface="Lato"/>
                <a:sym typeface="Lato"/>
              </a:rPr>
              <a:t> </a:t>
            </a:r>
            <a:r>
              <a:rPr lang="ko-KR" sz="2000"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2000" dirty="0">
                <a:solidFill>
                  <a:schemeClr val="lt1"/>
                </a:solidFill>
                <a:latin typeface="나눔고딕" panose="020D0604000000000000" pitchFamily="50" charset="-127"/>
                <a:ea typeface="나눔고딕" panose="020D0604000000000000" pitchFamily="50" charset="-127"/>
                <a:cs typeface="Lato"/>
                <a:sym typeface="Lato"/>
              </a:rPr>
              <a:t>  </a:t>
            </a:r>
            <a:r>
              <a:rPr lang="ko-KR" sz="2000" dirty="0">
                <a:solidFill>
                  <a:srgbClr val="FFFFFF"/>
                </a:solidFill>
                <a:latin typeface="나눔고딕" panose="020D0604000000000000" pitchFamily="50" charset="-127"/>
                <a:ea typeface="나눔고딕" panose="020D0604000000000000" pitchFamily="50" charset="-127"/>
                <a:cs typeface="Lato"/>
                <a:sym typeface="Lato"/>
              </a:rPr>
              <a:t>모델의 정확도 개선을 위한 추가적인 학습 </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yolo이외에도</a:t>
            </a:r>
            <a:r>
              <a:rPr lang="ko-KR" sz="2000" dirty="0">
                <a:solidFill>
                  <a:srgbClr val="FFFFFF"/>
                </a:solidFill>
                <a:latin typeface="나눔고딕" panose="020D0604000000000000" pitchFamily="50" charset="-127"/>
                <a:ea typeface="나눔고딕" panose="020D0604000000000000" pitchFamily="50" charset="-127"/>
                <a:cs typeface="Lato"/>
                <a:sym typeface="Lato"/>
              </a:rPr>
              <a:t> 성능이 좋은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classification</a:t>
            </a:r>
            <a:r>
              <a:rPr lang="ko-KR" sz="2000" dirty="0">
                <a:solidFill>
                  <a:srgbClr val="FFFFFF"/>
                </a:solidFill>
                <a:latin typeface="나눔고딕" panose="020D0604000000000000" pitchFamily="50" charset="-127"/>
                <a:ea typeface="나눔고딕" panose="020D0604000000000000" pitchFamily="50" charset="-127"/>
                <a:cs typeface="Lato"/>
                <a:sym typeface="Lato"/>
              </a:rPr>
              <a:t> 모델 적용 검토</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  (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Inception</a:t>
            </a:r>
            <a:r>
              <a:rPr lang="ko-KR" sz="2000" dirty="0">
                <a:solidFill>
                  <a:srgbClr val="FFFFFF"/>
                </a:solidFill>
                <a:latin typeface="나눔고딕" panose="020D0604000000000000" pitchFamily="50" charset="-127"/>
                <a:ea typeface="나눔고딕" panose="020D0604000000000000" pitchFamily="50" charset="-127"/>
                <a:cs typeface="Lato"/>
                <a:sym typeface="Lato"/>
              </a:rPr>
              <a:t> 모델 등)</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-차종 분류 모델인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Efficient</a:t>
            </a:r>
            <a:r>
              <a:rPr lang="ko-KR" sz="2000" dirty="0">
                <a:solidFill>
                  <a:srgbClr val="FFFFFF"/>
                </a:solidFill>
                <a:latin typeface="나눔고딕" panose="020D0604000000000000" pitchFamily="50" charset="-127"/>
                <a:ea typeface="나눔고딕" panose="020D0604000000000000" pitchFamily="50" charset="-127"/>
                <a:cs typeface="Lato"/>
                <a:sym typeface="Lato"/>
              </a:rPr>
              <a:t> </a:t>
            </a:r>
            <a:r>
              <a:rPr lang="ko-KR" sz="2000" dirty="0" err="1">
                <a:solidFill>
                  <a:srgbClr val="FFFFFF"/>
                </a:solidFill>
                <a:latin typeface="나눔고딕" panose="020D0604000000000000" pitchFamily="50" charset="-127"/>
                <a:ea typeface="나눔고딕" panose="020D0604000000000000" pitchFamily="50" charset="-127"/>
                <a:cs typeface="Lato"/>
                <a:sym typeface="Lato"/>
              </a:rPr>
              <a:t>모델중</a:t>
            </a:r>
            <a:r>
              <a:rPr lang="ko-KR" sz="2000" dirty="0">
                <a:solidFill>
                  <a:srgbClr val="FFFFFF"/>
                </a:solidFill>
                <a:latin typeface="나눔고딕" panose="020D0604000000000000" pitchFamily="50" charset="-127"/>
                <a:ea typeface="나눔고딕" panose="020D0604000000000000" pitchFamily="50" charset="-127"/>
                <a:cs typeface="Lato"/>
                <a:sym typeface="Lato"/>
              </a:rPr>
              <a:t>  상위 모델 적용</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r>
              <a:rPr lang="ko-KR" sz="2000" dirty="0">
                <a:solidFill>
                  <a:srgbClr val="FFFFFF"/>
                </a:solidFill>
                <a:latin typeface="나눔고딕" panose="020D0604000000000000" pitchFamily="50" charset="-127"/>
                <a:ea typeface="나눔고딕" panose="020D0604000000000000" pitchFamily="50" charset="-127"/>
                <a:cs typeface="Lato"/>
                <a:sym typeface="Lato"/>
              </a:rPr>
              <a:t>- OCR 성능 개선을 위한 딥러닝 모델 검토</a:t>
            </a: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spcBef>
                <a:spcPts val="0"/>
              </a:spcBef>
              <a:spcAft>
                <a:spcPts val="0"/>
              </a:spcAft>
              <a:buNone/>
            </a:pPr>
            <a:endParaRPr sz="2000"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378" name="Google Shape;378;p33"/>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3. 프로젝트 결과 - 개선사항</a:t>
            </a:r>
            <a:endParaRPr sz="30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4"/>
          <p:cNvSpPr/>
          <p:nvPr/>
        </p:nvSpPr>
        <p:spPr>
          <a:xfrm>
            <a:off x="3319938" y="2045525"/>
            <a:ext cx="3266100" cy="480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a:solidFill>
                  <a:srgbClr val="FFFFFF"/>
                </a:solidFill>
              </a:rPr>
              <a:t>제조업</a:t>
            </a:r>
            <a:endParaRPr sz="2000">
              <a:solidFill>
                <a:srgbClr val="FFFFFF"/>
              </a:solidFill>
            </a:endParaRPr>
          </a:p>
          <a:p>
            <a:pPr marL="0" lvl="0" indent="0" algn="ctr" rtl="0">
              <a:spcBef>
                <a:spcPts val="0"/>
              </a:spcBef>
              <a:spcAft>
                <a:spcPts val="0"/>
              </a:spcAft>
              <a:buNone/>
            </a:pPr>
            <a:r>
              <a:rPr lang="ko-KR" sz="1800">
                <a:solidFill>
                  <a:srgbClr val="FFFFFF"/>
                </a:solidFill>
              </a:rPr>
              <a:t>물류 관리</a:t>
            </a:r>
            <a:endParaRPr sz="1800">
              <a:solidFill>
                <a:srgbClr val="FFFFFF"/>
              </a:solidFill>
            </a:endParaRPr>
          </a:p>
          <a:p>
            <a:pPr marL="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r>
              <a:rPr lang="ko-KR" sz="1500">
                <a:solidFill>
                  <a:srgbClr val="FFFFFF"/>
                </a:solidFill>
              </a:rPr>
              <a:t>최고난이도의 기술이 필요한 차량 선적에 자동 차종 판별로 효율적인 물류관리</a:t>
            </a:r>
            <a:endParaRPr sz="1500">
              <a:solidFill>
                <a:srgbClr val="FFFFFF"/>
              </a:solidFill>
            </a:endParaRPr>
          </a:p>
          <a:p>
            <a:pPr marL="0" lvl="0" indent="0" algn="l" rtl="0">
              <a:spcBef>
                <a:spcPts val="0"/>
              </a:spcBef>
              <a:spcAft>
                <a:spcPts val="0"/>
              </a:spcAft>
              <a:buNone/>
            </a:pPr>
            <a:endParaRPr sz="1500">
              <a:solidFill>
                <a:srgbClr val="FFFFFF"/>
              </a:solidFill>
            </a:endParaRPr>
          </a:p>
          <a:p>
            <a:pPr marL="0" lvl="0" indent="0" algn="l" rtl="0">
              <a:spcBef>
                <a:spcPts val="0"/>
              </a:spcBef>
              <a:spcAft>
                <a:spcPts val="0"/>
              </a:spcAft>
              <a:buNone/>
            </a:pPr>
            <a:endParaRPr sz="1500">
              <a:solidFill>
                <a:srgbClr val="FFFFFF"/>
              </a:solidFill>
            </a:endParaRPr>
          </a:p>
          <a:p>
            <a:pPr marL="0" lvl="0" indent="0" algn="l" rtl="0">
              <a:spcBef>
                <a:spcPts val="0"/>
              </a:spcBef>
              <a:spcAft>
                <a:spcPts val="0"/>
              </a:spcAft>
              <a:buNone/>
            </a:pPr>
            <a:endParaRPr sz="1500">
              <a:solidFill>
                <a:srgbClr val="FFFFFF"/>
              </a:solidFill>
            </a:endParaRPr>
          </a:p>
          <a:p>
            <a:pPr marL="0" lvl="0" indent="0" algn="l" rtl="0">
              <a:spcBef>
                <a:spcPts val="0"/>
              </a:spcBef>
              <a:spcAft>
                <a:spcPts val="0"/>
              </a:spcAft>
              <a:buNone/>
            </a:pPr>
            <a:endParaRPr sz="1500">
              <a:solidFill>
                <a:srgbClr val="FFFFFF"/>
              </a:solidFill>
            </a:endParaRPr>
          </a:p>
          <a:p>
            <a:pPr marL="0" lvl="0" indent="0" algn="l" rtl="0">
              <a:spcBef>
                <a:spcPts val="0"/>
              </a:spcBef>
              <a:spcAft>
                <a:spcPts val="0"/>
              </a:spcAft>
              <a:buNone/>
            </a:pPr>
            <a:endParaRPr sz="15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85" name="Google Shape;385;p34"/>
          <p:cNvSpPr/>
          <p:nvPr/>
        </p:nvSpPr>
        <p:spPr>
          <a:xfrm>
            <a:off x="12825" y="2055600"/>
            <a:ext cx="3266100" cy="480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a:solidFill>
                  <a:srgbClr val="FFFFFF"/>
                </a:solidFill>
              </a:rPr>
              <a:t>제조업</a:t>
            </a:r>
            <a:endParaRPr sz="2000">
              <a:solidFill>
                <a:srgbClr val="FFFFFF"/>
              </a:solidFill>
            </a:endParaRPr>
          </a:p>
          <a:p>
            <a:pPr marL="0" lvl="0" indent="0" algn="ctr" rtl="0">
              <a:spcBef>
                <a:spcPts val="0"/>
              </a:spcBef>
              <a:spcAft>
                <a:spcPts val="0"/>
              </a:spcAft>
              <a:buNone/>
            </a:pPr>
            <a:r>
              <a:rPr lang="ko-KR" sz="1800">
                <a:solidFill>
                  <a:srgbClr val="FFFFFF"/>
                </a:solidFill>
              </a:rPr>
              <a:t>자동차 디자인</a:t>
            </a:r>
            <a:endParaRPr sz="1800">
              <a:solidFill>
                <a:srgbClr val="FFFFFF"/>
              </a:solidFill>
            </a:endParaRPr>
          </a:p>
          <a:p>
            <a:pPr marL="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r>
              <a:rPr lang="ko-KR" sz="1500">
                <a:solidFill>
                  <a:srgbClr val="FFFFFF"/>
                </a:solidFill>
              </a:rPr>
              <a:t>자⬝타사의 차량 디자인 유사도를 비교해 디자인 디벨롭을 보조함</a:t>
            </a:r>
            <a:endParaRPr sz="17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pic>
        <p:nvPicPr>
          <p:cNvPr id="387" name="Google Shape;387;p34"/>
          <p:cNvPicPr preferRelativeResize="0"/>
          <p:nvPr/>
        </p:nvPicPr>
        <p:blipFill>
          <a:blip r:embed="rId3">
            <a:alphaModFix/>
          </a:blip>
          <a:stretch>
            <a:fillRect/>
          </a:stretch>
        </p:blipFill>
        <p:spPr>
          <a:xfrm>
            <a:off x="3319950" y="4143500"/>
            <a:ext cx="3266100" cy="2129075"/>
          </a:xfrm>
          <a:prstGeom prst="rect">
            <a:avLst/>
          </a:prstGeom>
          <a:noFill/>
          <a:ln>
            <a:noFill/>
          </a:ln>
        </p:spPr>
      </p:pic>
      <p:pic>
        <p:nvPicPr>
          <p:cNvPr id="388" name="Google Shape;388;p34"/>
          <p:cNvPicPr preferRelativeResize="0"/>
          <p:nvPr/>
        </p:nvPicPr>
        <p:blipFill>
          <a:blip r:embed="rId4">
            <a:alphaModFix/>
          </a:blip>
          <a:stretch>
            <a:fillRect/>
          </a:stretch>
        </p:blipFill>
        <p:spPr>
          <a:xfrm>
            <a:off x="12846" y="4145963"/>
            <a:ext cx="3266080" cy="2124150"/>
          </a:xfrm>
          <a:prstGeom prst="rect">
            <a:avLst/>
          </a:prstGeom>
          <a:noFill/>
          <a:ln>
            <a:noFill/>
          </a:ln>
        </p:spPr>
      </p:pic>
      <p:sp>
        <p:nvSpPr>
          <p:cNvPr id="389" name="Google Shape;389;p34"/>
          <p:cNvSpPr/>
          <p:nvPr/>
        </p:nvSpPr>
        <p:spPr>
          <a:xfrm>
            <a:off x="6627075" y="2016750"/>
            <a:ext cx="3355200" cy="48801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2000">
                <a:solidFill>
                  <a:srgbClr val="FFFFFF"/>
                </a:solidFill>
              </a:rPr>
              <a:t>행정안전부에서</a:t>
            </a:r>
            <a:endParaRPr sz="20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r>
              <a:rPr lang="ko-KR" sz="1500">
                <a:solidFill>
                  <a:srgbClr val="FFFFFF"/>
                </a:solidFill>
              </a:rPr>
              <a:t>대포 차량, 도난 차량 등 범죄 차량 경로 추적</a:t>
            </a:r>
            <a:endParaRPr sz="15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sz="18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91" name="Google Shape;391;p34"/>
          <p:cNvSpPr txBox="1">
            <a:spLocks noGrp="1"/>
          </p:cNvSpPr>
          <p:nvPr>
            <p:ph type="title"/>
          </p:nvPr>
        </p:nvSpPr>
        <p:spPr>
          <a:xfrm>
            <a:off x="265725" y="169925"/>
            <a:ext cx="7625400" cy="7830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sz="3000" b="1" dirty="0"/>
              <a:t>3. 프로젝트 결과 - 기대 응용 분야</a:t>
            </a:r>
            <a:endParaRPr sz="3000" b="1" dirty="0"/>
          </a:p>
        </p:txBody>
      </p:sp>
      <p:pic>
        <p:nvPicPr>
          <p:cNvPr id="392" name="Google Shape;392;p34"/>
          <p:cNvPicPr preferRelativeResize="0"/>
          <p:nvPr/>
        </p:nvPicPr>
        <p:blipFill>
          <a:blip r:embed="rId5">
            <a:alphaModFix/>
          </a:blip>
          <a:stretch>
            <a:fillRect/>
          </a:stretch>
        </p:blipFill>
        <p:spPr>
          <a:xfrm>
            <a:off x="6627075" y="4143500"/>
            <a:ext cx="3266099" cy="212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892504" y="146533"/>
            <a:ext cx="4969200" cy="1531500"/>
          </a:xfrm>
          <a:prstGeom prst="rect">
            <a:avLst/>
          </a:prstGeom>
        </p:spPr>
        <p:txBody>
          <a:bodyPr spcFirstLastPara="1" wrap="square" lIns="106650" tIns="106650" rIns="106650" bIns="106650" anchor="ctr" anchorCtr="0">
            <a:noAutofit/>
          </a:bodyPr>
          <a:lstStyle/>
          <a:p>
            <a:pPr marL="0" lvl="0" indent="0" algn="l" rtl="0">
              <a:spcBef>
                <a:spcPts val="0"/>
              </a:spcBef>
              <a:spcAft>
                <a:spcPts val="0"/>
              </a:spcAft>
              <a:buNone/>
            </a:pPr>
            <a:r>
              <a:rPr lang="ko-KR" sz="3500" dirty="0"/>
              <a:t>목차</a:t>
            </a:r>
            <a:endParaRPr sz="3500" dirty="0"/>
          </a:p>
        </p:txBody>
      </p:sp>
      <p:sp>
        <p:nvSpPr>
          <p:cNvPr id="162" name="Google Shape;162;p17"/>
          <p:cNvSpPr txBox="1"/>
          <p:nvPr/>
        </p:nvSpPr>
        <p:spPr>
          <a:xfrm>
            <a:off x="2830600" y="1128575"/>
            <a:ext cx="5803200" cy="47607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rgbClr val="FFFFFF"/>
              </a:buClr>
              <a:buSzPts val="2100"/>
              <a:buFont typeface="Lato"/>
              <a:buAutoNum type="arabicPeriod"/>
            </a:pPr>
            <a:r>
              <a:rPr lang="ko-KR" sz="2100" dirty="0">
                <a:solidFill>
                  <a:srgbClr val="FFFFFF"/>
                </a:solidFill>
                <a:latin typeface="나눔고딕" panose="020D0604000000000000" pitchFamily="50" charset="-127"/>
                <a:ea typeface="나눔고딕" panose="020D0604000000000000" pitchFamily="50" charset="-127"/>
                <a:cs typeface="Lato"/>
                <a:sym typeface="Lato"/>
              </a:rPr>
              <a:t>프로젝트 소개</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추진배경 및 목표</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관련 논문</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구현 방향</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전체구조도</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0"/>
              </a:spcBef>
              <a:spcAft>
                <a:spcPts val="0"/>
              </a:spcAft>
              <a:buNone/>
            </a:pP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95250" lvl="0" algn="l" rtl="0">
              <a:lnSpc>
                <a:spcPct val="115000"/>
              </a:lnSpc>
              <a:spcBef>
                <a:spcPts val="0"/>
              </a:spcBef>
              <a:spcAft>
                <a:spcPts val="0"/>
              </a:spcAft>
              <a:buClr>
                <a:srgbClr val="FFFFFF"/>
              </a:buClr>
              <a:buSzPts val="2100"/>
            </a:pPr>
            <a:r>
              <a:rPr lang="en-US" altLang="ko-KR" sz="2100" dirty="0">
                <a:solidFill>
                  <a:srgbClr val="FFFFFF"/>
                </a:solidFill>
                <a:latin typeface="나눔고딕" panose="020D0604000000000000" pitchFamily="50" charset="-127"/>
                <a:ea typeface="나눔고딕" panose="020D0604000000000000" pitchFamily="50" charset="-127"/>
                <a:cs typeface="Lato"/>
                <a:sym typeface="Lato"/>
              </a:rPr>
              <a:t>2. </a:t>
            </a:r>
            <a:r>
              <a:rPr lang="ko-KR" sz="2100" dirty="0">
                <a:solidFill>
                  <a:srgbClr val="FFFFFF"/>
                </a:solidFill>
                <a:latin typeface="나눔고딕" panose="020D0604000000000000" pitchFamily="50" charset="-127"/>
                <a:ea typeface="나눔고딕" panose="020D0604000000000000" pitchFamily="50" charset="-127"/>
                <a:cs typeface="Lato"/>
                <a:sym typeface="Lato"/>
              </a:rPr>
              <a:t>구현 과정</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0"/>
              </a:spcBef>
              <a:spcAft>
                <a:spcPts val="0"/>
              </a:spcAft>
              <a:buNone/>
            </a:pP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95250" lvl="0" algn="l" rtl="0">
              <a:lnSpc>
                <a:spcPct val="115000"/>
              </a:lnSpc>
              <a:spcBef>
                <a:spcPts val="0"/>
              </a:spcBef>
              <a:spcAft>
                <a:spcPts val="0"/>
              </a:spcAft>
              <a:buClr>
                <a:srgbClr val="FFFFFF"/>
              </a:buClr>
              <a:buSzPts val="2100"/>
            </a:pPr>
            <a:r>
              <a:rPr lang="en-US" altLang="ko-KR" sz="2100" dirty="0">
                <a:solidFill>
                  <a:srgbClr val="FFFFFF"/>
                </a:solidFill>
                <a:latin typeface="나눔고딕" panose="020D0604000000000000" pitchFamily="50" charset="-127"/>
                <a:ea typeface="나눔고딕" panose="020D0604000000000000" pitchFamily="50" charset="-127"/>
                <a:cs typeface="Lato"/>
                <a:sym typeface="Lato"/>
              </a:rPr>
              <a:t>3. </a:t>
            </a:r>
            <a:r>
              <a:rPr lang="ko-KR" sz="2100" dirty="0">
                <a:solidFill>
                  <a:srgbClr val="FFFFFF"/>
                </a:solidFill>
                <a:latin typeface="나눔고딕" panose="020D0604000000000000" pitchFamily="50" charset="-127"/>
                <a:ea typeface="나눔고딕" panose="020D0604000000000000" pitchFamily="50" charset="-127"/>
                <a:cs typeface="Lato"/>
                <a:sym typeface="Lato"/>
              </a:rPr>
              <a:t>프로젝트 결과</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a:t>
            </a:r>
            <a:r>
              <a:rPr lang="ko-KR" sz="2100" dirty="0" err="1">
                <a:solidFill>
                  <a:srgbClr val="FFFFFF"/>
                </a:solidFill>
                <a:latin typeface="나눔고딕" panose="020D0604000000000000" pitchFamily="50" charset="-127"/>
                <a:ea typeface="나눔고딕" panose="020D0604000000000000" pitchFamily="50" charset="-127"/>
                <a:cs typeface="Lato"/>
                <a:sym typeface="Lato"/>
              </a:rPr>
              <a:t>Model</a:t>
            </a:r>
            <a:r>
              <a:rPr lang="ko-KR" sz="2100" dirty="0">
                <a:solidFill>
                  <a:srgbClr val="FFFFFF"/>
                </a:solidFill>
                <a:latin typeface="나눔고딕" panose="020D0604000000000000" pitchFamily="50" charset="-127"/>
                <a:ea typeface="나눔고딕" panose="020D0604000000000000" pitchFamily="50" charset="-127"/>
                <a:cs typeface="Lato"/>
                <a:sym typeface="Lato"/>
              </a:rPr>
              <a:t> 별 성능 결과</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시연영상</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rgbClr val="FFFFFF"/>
                </a:solidFill>
                <a:latin typeface="나눔고딕" panose="020D0604000000000000" pitchFamily="50" charset="-127"/>
                <a:ea typeface="나눔고딕" panose="020D0604000000000000" pitchFamily="50" charset="-127"/>
                <a:cs typeface="Lato"/>
                <a:sym typeface="Lato"/>
              </a:rPr>
              <a:t>- 개선사항</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a:p>
            <a:pPr marL="457200" lvl="0" indent="0" algn="l" rtl="0">
              <a:lnSpc>
                <a:spcPct val="115000"/>
              </a:lnSpc>
              <a:spcBef>
                <a:spcPts val="0"/>
              </a:spcBef>
              <a:spcAft>
                <a:spcPts val="0"/>
              </a:spcAft>
              <a:buNone/>
            </a:pPr>
            <a:r>
              <a:rPr lang="ko-KR" sz="2100" dirty="0">
                <a:solidFill>
                  <a:schemeClr val="lt1"/>
                </a:solidFill>
                <a:latin typeface="나눔고딕" panose="020D0604000000000000" pitchFamily="50" charset="-127"/>
                <a:ea typeface="나눔고딕" panose="020D0604000000000000" pitchFamily="50" charset="-127"/>
                <a:cs typeface="Lato"/>
                <a:sym typeface="Lato"/>
              </a:rPr>
              <a:t>- 기대 응용 분야</a:t>
            </a:r>
            <a:endParaRPr sz="2100" dirty="0">
              <a:solidFill>
                <a:srgbClr val="FFFFFF"/>
              </a:solidFill>
              <a:latin typeface="나눔고딕" panose="020D0604000000000000" pitchFamily="50" charset="-127"/>
              <a:ea typeface="나눔고딕" panose="020D0604000000000000" pitchFamily="50" charset="-127"/>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892499" y="1712900"/>
            <a:ext cx="6828900" cy="17343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a:latin typeface="Malgun Gothic"/>
                <a:ea typeface="Malgun Gothic"/>
                <a:cs typeface="Malgun Gothic"/>
                <a:sym typeface="Malgun Gothic"/>
              </a:rPr>
              <a:t>감사합니다</a:t>
            </a:r>
            <a:endParaRPr>
              <a:latin typeface="Malgun Gothic"/>
              <a:ea typeface="Malgun Gothic"/>
              <a:cs typeface="Malgun Gothic"/>
              <a:sym typeface="Malgun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6"/>
          <p:cNvSpPr txBox="1">
            <a:spLocks noGrp="1"/>
          </p:cNvSpPr>
          <p:nvPr>
            <p:ph type="title"/>
          </p:nvPr>
        </p:nvSpPr>
        <p:spPr>
          <a:xfrm>
            <a:off x="892504" y="1712900"/>
            <a:ext cx="5174100" cy="1734300"/>
          </a:xfrm>
          <a:prstGeom prst="rect">
            <a:avLst/>
          </a:prstGeom>
        </p:spPr>
        <p:txBody>
          <a:bodyPr spcFirstLastPara="1" wrap="square" lIns="106650" tIns="106650" rIns="106650" bIns="106650" anchor="t" anchorCtr="0">
            <a:noAutofit/>
          </a:bodyPr>
          <a:lstStyle/>
          <a:p>
            <a:pPr marL="0" lvl="0" indent="0" algn="l" rtl="0">
              <a:spcBef>
                <a:spcPts val="0"/>
              </a:spcBef>
              <a:spcAft>
                <a:spcPts val="0"/>
              </a:spcAft>
              <a:buNone/>
            </a:pPr>
            <a:r>
              <a:rPr lang="ko-KR" dirty="0"/>
              <a:t>Q&amp;A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p:nvPr/>
        </p:nvSpPr>
        <p:spPr>
          <a:xfrm>
            <a:off x="589612" y="2563505"/>
            <a:ext cx="3081300" cy="2937300"/>
          </a:xfrm>
          <a:prstGeom prst="roundRect">
            <a:avLst>
              <a:gd name="adj" fmla="val 10000"/>
            </a:avLst>
          </a:prstGeom>
          <a:blipFill rotWithShape="1">
            <a:blip r:embed="rId3">
              <a:alphaModFix/>
            </a:blip>
            <a:stretch>
              <a:fillRect l="-48998" r="-48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txBox="1"/>
          <p:nvPr/>
        </p:nvSpPr>
        <p:spPr>
          <a:xfrm>
            <a:off x="3863013" y="2731506"/>
            <a:ext cx="6135600" cy="1231200"/>
          </a:xfrm>
          <a:prstGeom prst="rect">
            <a:avLst/>
          </a:prstGeom>
          <a:noFill/>
          <a:ln>
            <a:noFill/>
          </a:ln>
        </p:spPr>
        <p:txBody>
          <a:bodyPr spcFirstLastPara="1" wrap="square" lIns="91425" tIns="45700" rIns="91425" bIns="45700" anchor="t" anchorCtr="0">
            <a:noAutofit/>
          </a:bodyPr>
          <a:lstStyle/>
          <a:p>
            <a:pPr marL="285750" marR="0" lvl="0" indent="-292100" algn="l" rtl="0">
              <a:spcBef>
                <a:spcPts val="0"/>
              </a:spcBef>
              <a:spcAft>
                <a:spcPts val="0"/>
              </a:spcAft>
              <a:buClr>
                <a:srgbClr val="FFFFFF"/>
              </a:buClr>
              <a:buSzPts val="1900"/>
              <a:buFont typeface="Calibri"/>
              <a:buChar char="-"/>
            </a:pPr>
            <a:r>
              <a:rPr lang="ko-K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영재 발굴단 ‘자동차 천재‘ 편</a:t>
            </a:r>
            <a:endParaRP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22250" algn="l" rtl="0">
              <a:spcBef>
                <a:spcPts val="0"/>
              </a:spcBef>
              <a:spcAft>
                <a:spcPts val="0"/>
              </a:spcAft>
              <a:buClr>
                <a:schemeClr val="dk1"/>
              </a:buClr>
              <a:buSzPts val="1000"/>
              <a:buFont typeface="Calibri"/>
              <a:buNone/>
            </a:pPr>
            <a:endParaRPr sz="10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92100" algn="l" rtl="0">
              <a:spcBef>
                <a:spcPts val="0"/>
              </a:spcBef>
              <a:spcAft>
                <a:spcPts val="0"/>
              </a:spcAft>
              <a:buClr>
                <a:srgbClr val="FFFFFF"/>
              </a:buClr>
              <a:buSzPts val="1900"/>
              <a:buFont typeface="Calibri"/>
              <a:buChar char="-"/>
            </a:pPr>
            <a:r>
              <a:rPr lang="ko-K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노이즈가 있는 동영상에서 차종의 일부분을 확인</a:t>
            </a:r>
            <a:endParaRP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22250" algn="l" rtl="0">
              <a:spcBef>
                <a:spcPts val="0"/>
              </a:spcBef>
              <a:spcAft>
                <a:spcPts val="0"/>
              </a:spcAft>
              <a:buClr>
                <a:schemeClr val="dk1"/>
              </a:buClr>
              <a:buSzPts val="1000"/>
              <a:buFont typeface="Calibri"/>
              <a:buNone/>
            </a:pPr>
            <a:endParaRPr sz="10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92100" algn="l" rtl="0">
              <a:spcBef>
                <a:spcPts val="0"/>
              </a:spcBef>
              <a:spcAft>
                <a:spcPts val="0"/>
              </a:spcAft>
              <a:buClr>
                <a:srgbClr val="FFFFFF"/>
              </a:buClr>
              <a:buSzPts val="1900"/>
              <a:buFont typeface="Calibri"/>
              <a:buChar char="-"/>
            </a:pPr>
            <a:r>
              <a:rPr lang="ko-K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차종 파악하는 영재의 능력에서 아이디어 착안</a:t>
            </a:r>
            <a:endParaRPr sz="1500" dirty="0">
              <a:solidFill>
                <a:srgbClr val="FFFFFF"/>
              </a:solidFill>
            </a:endParaRPr>
          </a:p>
        </p:txBody>
      </p:sp>
      <p:sp>
        <p:nvSpPr>
          <p:cNvPr id="170" name="Google Shape;170;p18"/>
          <p:cNvSpPr txBox="1"/>
          <p:nvPr/>
        </p:nvSpPr>
        <p:spPr>
          <a:xfrm>
            <a:off x="3863013" y="4625391"/>
            <a:ext cx="6135600" cy="800100"/>
          </a:xfrm>
          <a:prstGeom prst="rect">
            <a:avLst/>
          </a:prstGeom>
          <a:noFill/>
          <a:ln>
            <a:noFill/>
          </a:ln>
        </p:spPr>
        <p:txBody>
          <a:bodyPr spcFirstLastPara="1" wrap="square" lIns="91425" tIns="45700" rIns="91425" bIns="45700" anchor="t" anchorCtr="0">
            <a:noAutofit/>
          </a:bodyPr>
          <a:lstStyle/>
          <a:p>
            <a:pPr marL="285750" marR="0" lvl="0" indent="-292100" algn="l" rtl="0">
              <a:spcBef>
                <a:spcPts val="0"/>
              </a:spcBef>
              <a:spcAft>
                <a:spcPts val="0"/>
              </a:spcAft>
              <a:buClr>
                <a:srgbClr val="FFFFFF"/>
              </a:buClr>
              <a:buSzPts val="1900"/>
              <a:buFont typeface="Calibri"/>
              <a:buChar char="-"/>
            </a:pPr>
            <a:r>
              <a:rPr lang="ko-KR" sz="1900" i="0" u="none" strike="noStrike" cap="none" dirty="0" err="1">
                <a:solidFill>
                  <a:srgbClr val="FFFFFF"/>
                </a:solidFill>
                <a:latin typeface="나눔고딕" panose="020D0604000000000000" pitchFamily="50" charset="-127"/>
                <a:ea typeface="나눔고딕" panose="020D0604000000000000" pitchFamily="50" charset="-127"/>
                <a:cs typeface="Calibri"/>
                <a:sym typeface="Calibri"/>
              </a:rPr>
              <a:t>CCTV와</a:t>
            </a:r>
            <a:r>
              <a:rPr lang="ko-K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 블랙박스 영상의 노이즈를 제거</a:t>
            </a:r>
            <a:endParaRP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22250" algn="l" rtl="0">
              <a:spcBef>
                <a:spcPts val="0"/>
              </a:spcBef>
              <a:spcAft>
                <a:spcPts val="0"/>
              </a:spcAft>
              <a:buClr>
                <a:schemeClr val="dk1"/>
              </a:buClr>
              <a:buSzPts val="1000"/>
              <a:buFont typeface="Calibri"/>
              <a:buNone/>
            </a:pPr>
            <a:endParaRPr sz="10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endParaRPr>
          </a:p>
          <a:p>
            <a:pPr marL="285750" marR="0" lvl="0" indent="-292100" algn="l" rtl="0">
              <a:spcBef>
                <a:spcPts val="0"/>
              </a:spcBef>
              <a:spcAft>
                <a:spcPts val="0"/>
              </a:spcAft>
              <a:buClr>
                <a:srgbClr val="FFFFFF"/>
              </a:buClr>
              <a:buSzPts val="1900"/>
              <a:buFont typeface="Calibri"/>
              <a:buChar char="-"/>
            </a:pPr>
            <a:r>
              <a:rPr lang="ko-KR" sz="1900" i="0" u="none" strike="noStrike" cap="none" dirty="0">
                <a:solidFill>
                  <a:srgbClr val="FFFFFF"/>
                </a:solidFill>
                <a:latin typeface="나눔고딕" panose="020D0604000000000000" pitchFamily="50" charset="-127"/>
                <a:ea typeface="나눔고딕" panose="020D0604000000000000" pitchFamily="50" charset="-127"/>
                <a:cs typeface="Calibri"/>
                <a:sym typeface="Calibri"/>
              </a:rPr>
              <a:t>차량 일부분을 추출하여 차종을 파악하는 AI 고안</a:t>
            </a:r>
            <a:endParaRPr sz="1500" dirty="0">
              <a:solidFill>
                <a:srgbClr val="FFFFFF"/>
              </a:solidFill>
            </a:endParaRPr>
          </a:p>
        </p:txBody>
      </p:sp>
      <p:pic>
        <p:nvPicPr>
          <p:cNvPr id="172" name="Google Shape;172;p18"/>
          <p:cNvPicPr preferRelativeResize="0"/>
          <p:nvPr/>
        </p:nvPicPr>
        <p:blipFill>
          <a:blip r:embed="rId4">
            <a:alphaModFix/>
          </a:blip>
          <a:stretch>
            <a:fillRect/>
          </a:stretch>
        </p:blipFill>
        <p:spPr>
          <a:xfrm rot="376465">
            <a:off x="2069725" y="2895613"/>
            <a:ext cx="1377626" cy="1377626"/>
          </a:xfrm>
          <a:prstGeom prst="rect">
            <a:avLst/>
          </a:prstGeom>
          <a:noFill/>
          <a:ln>
            <a:noFill/>
          </a:ln>
        </p:spPr>
      </p:pic>
      <p:sp>
        <p:nvSpPr>
          <p:cNvPr id="173" name="Google Shape;173;p18"/>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추진 배경</a:t>
            </a:r>
            <a:endParaRPr sz="3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80" name="Google Shape;180;p19"/>
          <p:cNvPicPr preferRelativeResize="0"/>
          <p:nvPr/>
        </p:nvPicPr>
        <p:blipFill rotWithShape="1">
          <a:blip r:embed="rId3">
            <a:alphaModFix/>
          </a:blip>
          <a:srcRect t="-95848" r="-95848"/>
          <a:stretch/>
        </p:blipFill>
        <p:spPr>
          <a:xfrm>
            <a:off x="4980175" y="-1054150"/>
            <a:ext cx="8562401" cy="6421801"/>
          </a:xfrm>
          <a:prstGeom prst="rect">
            <a:avLst/>
          </a:prstGeom>
          <a:noFill/>
          <a:ln>
            <a:noFill/>
          </a:ln>
        </p:spPr>
      </p:pic>
      <p:pic>
        <p:nvPicPr>
          <p:cNvPr id="181" name="Google Shape;181;p19"/>
          <p:cNvPicPr preferRelativeResize="0"/>
          <p:nvPr/>
        </p:nvPicPr>
        <p:blipFill>
          <a:blip r:embed="rId4">
            <a:alphaModFix/>
          </a:blip>
          <a:stretch>
            <a:fillRect/>
          </a:stretch>
        </p:blipFill>
        <p:spPr>
          <a:xfrm>
            <a:off x="353250" y="2109275"/>
            <a:ext cx="4425272" cy="3318950"/>
          </a:xfrm>
          <a:prstGeom prst="rect">
            <a:avLst/>
          </a:prstGeom>
          <a:noFill/>
          <a:ln>
            <a:noFill/>
          </a:ln>
        </p:spPr>
      </p:pic>
      <p:sp>
        <p:nvSpPr>
          <p:cNvPr id="182" name="Google Shape;182;p19"/>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목표</a:t>
            </a:r>
            <a:endParaRPr sz="3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graphicFrame>
        <p:nvGraphicFramePr>
          <p:cNvPr id="188" name="Google Shape;188;p20"/>
          <p:cNvGraphicFramePr/>
          <p:nvPr>
            <p:extLst>
              <p:ext uri="{D42A27DB-BD31-4B8C-83A1-F6EECF244321}">
                <p14:modId xmlns:p14="http://schemas.microsoft.com/office/powerpoint/2010/main" val="3989035716"/>
              </p:ext>
            </p:extLst>
          </p:nvPr>
        </p:nvGraphicFramePr>
        <p:xfrm>
          <a:off x="913025" y="1991650"/>
          <a:ext cx="8715375" cy="4663350"/>
        </p:xfrm>
        <a:graphic>
          <a:graphicData uri="http://schemas.openxmlformats.org/drawingml/2006/table">
            <a:tbl>
              <a:tblPr>
                <a:noFill/>
                <a:tableStyleId>{3D0CCE71-4E4C-439B-87C2-88E6D4536BB8}</a:tableStyleId>
              </a:tblPr>
              <a:tblGrid>
                <a:gridCol w="693675">
                  <a:extLst>
                    <a:ext uri="{9D8B030D-6E8A-4147-A177-3AD203B41FA5}">
                      <a16:colId xmlns:a16="http://schemas.microsoft.com/office/drawing/2014/main" val="20000"/>
                    </a:ext>
                  </a:extLst>
                </a:gridCol>
                <a:gridCol w="2028625">
                  <a:extLst>
                    <a:ext uri="{9D8B030D-6E8A-4147-A177-3AD203B41FA5}">
                      <a16:colId xmlns:a16="http://schemas.microsoft.com/office/drawing/2014/main" val="20001"/>
                    </a:ext>
                  </a:extLst>
                </a:gridCol>
                <a:gridCol w="2028625">
                  <a:extLst>
                    <a:ext uri="{9D8B030D-6E8A-4147-A177-3AD203B41FA5}">
                      <a16:colId xmlns:a16="http://schemas.microsoft.com/office/drawing/2014/main" val="20002"/>
                    </a:ext>
                  </a:extLst>
                </a:gridCol>
                <a:gridCol w="1920125">
                  <a:extLst>
                    <a:ext uri="{9D8B030D-6E8A-4147-A177-3AD203B41FA5}">
                      <a16:colId xmlns:a16="http://schemas.microsoft.com/office/drawing/2014/main" val="20003"/>
                    </a:ext>
                  </a:extLst>
                </a:gridCol>
                <a:gridCol w="2044325">
                  <a:extLst>
                    <a:ext uri="{9D8B030D-6E8A-4147-A177-3AD203B41FA5}">
                      <a16:colId xmlns:a16="http://schemas.microsoft.com/office/drawing/2014/main" val="20004"/>
                    </a:ext>
                  </a:extLst>
                </a:gridCol>
              </a:tblGrid>
              <a:tr h="1062175">
                <a:tc>
                  <a:txBody>
                    <a:bodyPr/>
                    <a:lstStyle/>
                    <a:p>
                      <a:pPr marL="0" lvl="0" indent="0" algn="l" rtl="0">
                        <a:spcBef>
                          <a:spcPts val="0"/>
                        </a:spcBef>
                        <a:spcAft>
                          <a:spcPts val="0"/>
                        </a:spcAft>
                        <a:buNone/>
                      </a:pPr>
                      <a:endParaRPr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ko-KR" sz="2000" b="1" dirty="0">
                          <a:solidFill>
                            <a:srgbClr val="FFFFFF"/>
                          </a:solidFill>
                          <a:latin typeface="나눔고딕" panose="020D0604000000000000" pitchFamily="50" charset="-127"/>
                          <a:ea typeface="나눔고딕" panose="020D0604000000000000" pitchFamily="50" charset="-127"/>
                          <a:cs typeface="Calibri"/>
                          <a:sym typeface="Calibri"/>
                        </a:rPr>
                        <a:t>Super </a:t>
                      </a: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Resolution</a:t>
                      </a:r>
                      <a:r>
                        <a:rPr lang="ko-KR" sz="2000" b="1" dirty="0">
                          <a:solidFill>
                            <a:srgbClr val="FFFFFF"/>
                          </a:solidFill>
                          <a:latin typeface="나눔고딕" panose="020D0604000000000000" pitchFamily="50" charset="-127"/>
                          <a:ea typeface="나눔고딕" panose="020D0604000000000000" pitchFamily="50" charset="-127"/>
                          <a:cs typeface="Calibri"/>
                          <a:sym typeface="Calibri"/>
                        </a:rPr>
                        <a:t> GAN</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tc>
                  <a:txBody>
                    <a:bodyPr/>
                    <a:lstStyle/>
                    <a:p>
                      <a:pPr marL="0" lvl="0" indent="0" algn="ctr" rtl="0">
                        <a:spcBef>
                          <a:spcPts val="0"/>
                        </a:spcBef>
                        <a:spcAft>
                          <a:spcPts val="0"/>
                        </a:spcAft>
                        <a:buNone/>
                      </a:pP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Object</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Detection</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tc>
                  <a:txBody>
                    <a:bodyPr/>
                    <a:lstStyle/>
                    <a:p>
                      <a:pPr marL="0" lvl="0" indent="0" algn="ctr" rtl="0">
                        <a:spcBef>
                          <a:spcPts val="0"/>
                        </a:spcBef>
                        <a:spcAft>
                          <a:spcPts val="0"/>
                        </a:spcAft>
                        <a:buNone/>
                      </a:pP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Object</a:t>
                      </a:r>
                      <a:r>
                        <a:rPr lang="ko-KR" sz="2000" b="1"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Detection</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sz="2000" b="1" dirty="0">
                          <a:solidFill>
                            <a:srgbClr val="FFFFFF"/>
                          </a:solidFill>
                          <a:latin typeface="나눔고딕" panose="020D0604000000000000" pitchFamily="50" charset="-127"/>
                          <a:ea typeface="나눔고딕" panose="020D0604000000000000" pitchFamily="50" charset="-127"/>
                          <a:cs typeface="Calibri"/>
                          <a:sym typeface="Calibri"/>
                        </a:rPr>
                        <a:t>-YOLO v4</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tc>
                  <a:txBody>
                    <a:bodyPr/>
                    <a:lstStyle/>
                    <a:p>
                      <a:pPr marL="0" lvl="0" indent="0" algn="ctr" rtl="0">
                        <a:spcBef>
                          <a:spcPts val="0"/>
                        </a:spcBef>
                        <a:spcAft>
                          <a:spcPts val="0"/>
                        </a:spcAft>
                        <a:buNone/>
                      </a:pP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Classification</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ctr" rtl="0">
                        <a:spcBef>
                          <a:spcPts val="0"/>
                        </a:spcBef>
                        <a:spcAft>
                          <a:spcPts val="0"/>
                        </a:spcAft>
                        <a:buNone/>
                      </a:pPr>
                      <a:r>
                        <a:rPr lang="ko-KR" sz="2000" b="1" dirty="0">
                          <a:solidFill>
                            <a:srgbClr val="FFFFFF"/>
                          </a:solidFill>
                          <a:latin typeface="나눔고딕" panose="020D0604000000000000" pitchFamily="50" charset="-127"/>
                          <a:ea typeface="나눔고딕" panose="020D0604000000000000" pitchFamily="50" charset="-127"/>
                          <a:cs typeface="Calibri"/>
                          <a:sym typeface="Calibri"/>
                        </a:rPr>
                        <a:t>-</a:t>
                      </a:r>
                      <a:r>
                        <a:rPr lang="ko-KR" sz="2000" b="1" dirty="0" err="1">
                          <a:solidFill>
                            <a:srgbClr val="FFFFFF"/>
                          </a:solidFill>
                          <a:latin typeface="나눔고딕" panose="020D0604000000000000" pitchFamily="50" charset="-127"/>
                          <a:ea typeface="나눔고딕" panose="020D0604000000000000" pitchFamily="50" charset="-127"/>
                          <a:cs typeface="Calibri"/>
                          <a:sym typeface="Calibri"/>
                        </a:rPr>
                        <a:t>EfficientNet</a:t>
                      </a:r>
                      <a:endParaRPr sz="20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extLst>
                  <a:ext uri="{0D108BD9-81ED-4DB2-BD59-A6C34878D82A}">
                    <a16:rowId xmlns:a16="http://schemas.microsoft.com/office/drawing/2014/main" val="10000"/>
                  </a:ext>
                </a:extLst>
              </a:tr>
              <a:tr h="1172750">
                <a:tc>
                  <a:txBody>
                    <a:bodyPr/>
                    <a:lstStyle/>
                    <a:p>
                      <a:pPr marL="0" lvl="0" indent="0" algn="ctr" rtl="0">
                        <a:spcBef>
                          <a:spcPts val="0"/>
                        </a:spcBef>
                        <a:spcAft>
                          <a:spcPts val="0"/>
                        </a:spcAft>
                        <a:buNone/>
                      </a:pPr>
                      <a:r>
                        <a:rPr lang="ko-KR" sz="1800" b="1" dirty="0">
                          <a:solidFill>
                            <a:srgbClr val="FFFFFF"/>
                          </a:solidFill>
                          <a:latin typeface="나눔고딕" panose="020D0604000000000000" pitchFamily="50" charset="-127"/>
                          <a:ea typeface="나눔고딕" panose="020D0604000000000000" pitchFamily="50" charset="-127"/>
                          <a:cs typeface="Calibri"/>
                          <a:sym typeface="Calibri"/>
                        </a:rPr>
                        <a:t>논문</a:t>
                      </a:r>
                      <a:endParaRPr sz="18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tc>
                  <a:txBody>
                    <a:bodyPr/>
                    <a:lstStyle/>
                    <a:p>
                      <a:pPr marL="0" lvl="0" indent="0" algn="l" rtl="0">
                        <a:spcBef>
                          <a:spcPts val="0"/>
                        </a:spcBef>
                        <a:spcAft>
                          <a:spcPts val="0"/>
                        </a:spcAft>
                        <a:buNone/>
                      </a:pP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Photo-Realistic</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Single</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Image</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Super-</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Resolution</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Using</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a</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Generative</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Adversarial</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Network</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ko-KR" sz="1500" dirty="0" err="1">
                          <a:solidFill>
                            <a:srgbClr val="FFFFFF"/>
                          </a:solidFill>
                        </a:rPr>
                        <a:t>Deep</a:t>
                      </a:r>
                      <a:r>
                        <a:rPr lang="ko-KR" sz="1500" dirty="0">
                          <a:solidFill>
                            <a:srgbClr val="FFFFFF"/>
                          </a:solidFill>
                        </a:rPr>
                        <a:t> </a:t>
                      </a:r>
                      <a:r>
                        <a:rPr lang="ko-KR" sz="1500" dirty="0" err="1">
                          <a:solidFill>
                            <a:srgbClr val="FFFFFF"/>
                          </a:solidFill>
                        </a:rPr>
                        <a:t>Learning</a:t>
                      </a:r>
                      <a:r>
                        <a:rPr lang="ko-KR" sz="1500" dirty="0">
                          <a:solidFill>
                            <a:srgbClr val="FFFFFF"/>
                          </a:solidFill>
                        </a:rPr>
                        <a:t> </a:t>
                      </a:r>
                      <a:r>
                        <a:rPr lang="ko-KR" sz="1500" dirty="0" err="1">
                          <a:solidFill>
                            <a:srgbClr val="FFFFFF"/>
                          </a:solidFill>
                        </a:rPr>
                        <a:t>Based</a:t>
                      </a:r>
                      <a:r>
                        <a:rPr lang="ko-KR" sz="1500" dirty="0">
                          <a:solidFill>
                            <a:srgbClr val="FFFFFF"/>
                          </a:solidFill>
                        </a:rPr>
                        <a:t> </a:t>
                      </a:r>
                      <a:r>
                        <a:rPr lang="ko-KR" sz="1500" dirty="0" err="1">
                          <a:solidFill>
                            <a:srgbClr val="FFFFFF"/>
                          </a:solidFill>
                        </a:rPr>
                        <a:t>Vehicle</a:t>
                      </a:r>
                      <a:r>
                        <a:rPr lang="ko-KR" sz="1500" dirty="0">
                          <a:solidFill>
                            <a:srgbClr val="FFFFFF"/>
                          </a:solidFill>
                        </a:rPr>
                        <a:t> </a:t>
                      </a:r>
                      <a:r>
                        <a:rPr lang="ko-KR" sz="1500" dirty="0" err="1">
                          <a:solidFill>
                            <a:srgbClr val="FFFFFF"/>
                          </a:solidFill>
                        </a:rPr>
                        <a:t>Make-Model</a:t>
                      </a:r>
                      <a:r>
                        <a:rPr lang="ko-KR" sz="1500" dirty="0">
                          <a:solidFill>
                            <a:srgbClr val="FFFFFF"/>
                          </a:solidFill>
                        </a:rPr>
                        <a:t> </a:t>
                      </a:r>
                      <a:r>
                        <a:rPr lang="ko-KR" sz="1500" dirty="0" err="1">
                          <a:solidFill>
                            <a:srgbClr val="FFFFFF"/>
                          </a:solidFill>
                        </a:rPr>
                        <a:t>Classification</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l" rtl="0">
                        <a:spcBef>
                          <a:spcPts val="0"/>
                        </a:spcBef>
                        <a:spcAft>
                          <a:spcPts val="0"/>
                        </a:spcAft>
                        <a:buNone/>
                      </a:pPr>
                      <a:endParaRPr sz="1500" b="1"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l" rtl="0">
                        <a:spcBef>
                          <a:spcPts val="0"/>
                        </a:spcBef>
                        <a:spcAft>
                          <a:spcPts val="0"/>
                        </a:spcAft>
                        <a:buNone/>
                      </a:pP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ko-KR" sz="1500" dirty="0">
                          <a:solidFill>
                            <a:srgbClr val="FFFFFF"/>
                          </a:solidFill>
                        </a:rPr>
                        <a:t>YOLO v4 </a:t>
                      </a:r>
                      <a:r>
                        <a:rPr lang="ko-KR" sz="1500" dirty="0" err="1">
                          <a:solidFill>
                            <a:srgbClr val="FFFFFF"/>
                          </a:solidFill>
                        </a:rPr>
                        <a:t>Optimal</a:t>
                      </a:r>
                      <a:r>
                        <a:rPr lang="ko-KR" sz="1500" dirty="0">
                          <a:solidFill>
                            <a:srgbClr val="FFFFFF"/>
                          </a:solidFill>
                        </a:rPr>
                        <a:t> </a:t>
                      </a:r>
                      <a:r>
                        <a:rPr lang="ko-KR" sz="1500" dirty="0" err="1">
                          <a:solidFill>
                            <a:srgbClr val="FFFFFF"/>
                          </a:solidFill>
                        </a:rPr>
                        <a:t>Speed</a:t>
                      </a:r>
                      <a:r>
                        <a:rPr lang="ko-KR" sz="1500" dirty="0">
                          <a:solidFill>
                            <a:srgbClr val="FFFFFF"/>
                          </a:solidFill>
                        </a:rPr>
                        <a:t> and </a:t>
                      </a:r>
                      <a:r>
                        <a:rPr lang="ko-KR" sz="1500" dirty="0" err="1">
                          <a:solidFill>
                            <a:srgbClr val="FFFFFF"/>
                          </a:solidFill>
                        </a:rPr>
                        <a:t>Accuracy</a:t>
                      </a:r>
                      <a:r>
                        <a:rPr lang="ko-KR" sz="1500" dirty="0">
                          <a:solidFill>
                            <a:srgbClr val="FFFFFF"/>
                          </a:solidFill>
                        </a:rPr>
                        <a:t> of </a:t>
                      </a:r>
                      <a:r>
                        <a:rPr lang="ko-KR" sz="1500" dirty="0" err="1">
                          <a:solidFill>
                            <a:srgbClr val="FFFFFF"/>
                          </a:solidFill>
                        </a:rPr>
                        <a:t>Object</a:t>
                      </a:r>
                      <a:r>
                        <a:rPr lang="ko-KR" sz="1500" dirty="0">
                          <a:solidFill>
                            <a:srgbClr val="FFFFFF"/>
                          </a:solidFill>
                        </a:rPr>
                        <a:t> </a:t>
                      </a:r>
                      <a:r>
                        <a:rPr lang="ko-KR" sz="1500" dirty="0" err="1">
                          <a:solidFill>
                            <a:srgbClr val="FFFFFF"/>
                          </a:solidFill>
                        </a:rPr>
                        <a:t>Detection</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p>
                      <a:pPr marL="0" lvl="0" indent="0" algn="l" rtl="0">
                        <a:spcBef>
                          <a:spcPts val="0"/>
                        </a:spcBef>
                        <a:spcAft>
                          <a:spcPts val="0"/>
                        </a:spcAft>
                        <a:buNone/>
                      </a:pPr>
                      <a:endParaRPr sz="15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US" altLang="ko-KR" sz="1500" dirty="0" err="1">
                          <a:solidFill>
                            <a:srgbClr val="FFFFFF"/>
                          </a:solidFill>
                        </a:rPr>
                        <a:t>EfficientNet</a:t>
                      </a:r>
                      <a:r>
                        <a:rPr lang="en-US" altLang="ko-KR" sz="1500" dirty="0">
                          <a:solidFill>
                            <a:srgbClr val="FFFFFF"/>
                          </a:solidFill>
                        </a:rPr>
                        <a:t>: Rethinking Model Scaling for Convolutional Neural Networks</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1773775">
                <a:tc>
                  <a:txBody>
                    <a:bodyPr/>
                    <a:lstStyle/>
                    <a:p>
                      <a:pPr marL="0" lvl="0" indent="0" algn="ctr" rtl="0">
                        <a:spcBef>
                          <a:spcPts val="0"/>
                        </a:spcBef>
                        <a:spcAft>
                          <a:spcPts val="0"/>
                        </a:spcAft>
                        <a:buNone/>
                      </a:pPr>
                      <a:r>
                        <a:rPr lang="ko-KR" sz="1800" b="1" dirty="0">
                          <a:solidFill>
                            <a:srgbClr val="FFFFFF"/>
                          </a:solidFill>
                          <a:latin typeface="나눔고딕" panose="020D0604000000000000" pitchFamily="50" charset="-127"/>
                          <a:ea typeface="나눔고딕" panose="020D0604000000000000" pitchFamily="50" charset="-127"/>
                          <a:cs typeface="Calibri"/>
                          <a:sym typeface="Calibri"/>
                        </a:rPr>
                        <a:t>내용</a:t>
                      </a:r>
                      <a:endParaRPr sz="1800" b="1"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517B67"/>
                    </a:solidFill>
                  </a:tcPr>
                </a:tc>
                <a:tc>
                  <a:txBody>
                    <a:bodyPr/>
                    <a:lstStyle/>
                    <a:p>
                      <a:pPr marL="0" lvl="0" indent="0" algn="l" rtl="0">
                        <a:spcBef>
                          <a:spcPts val="0"/>
                        </a:spcBef>
                        <a:spcAft>
                          <a:spcPts val="0"/>
                        </a:spcAft>
                        <a:buNone/>
                      </a:pPr>
                      <a:r>
                        <a:rPr lang="ko-KR" sz="1500" dirty="0">
                          <a:solidFill>
                            <a:srgbClr val="FFFFFF"/>
                          </a:solidFill>
                          <a:latin typeface="나눔고딕" panose="020D0604000000000000" pitchFamily="50" charset="-127"/>
                          <a:ea typeface="나눔고딕" panose="020D0604000000000000" pitchFamily="50" charset="-127"/>
                          <a:cs typeface="Calibri"/>
                          <a:sym typeface="Calibri"/>
                        </a:rPr>
                        <a:t>일반적인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SR은</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MSE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loss</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function을</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이용하여 이미지가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smooth해지는</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반면, GAN 기반의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SR은</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adversarial</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loss를</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추가해서 더 사실에 가까운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texture을</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보여준다.</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ko-KR" sz="1500" dirty="0">
                          <a:solidFill>
                            <a:srgbClr val="FFFFFF"/>
                          </a:solidFill>
                          <a:latin typeface="나눔고딕" panose="020D0604000000000000" pitchFamily="50" charset="-127"/>
                          <a:ea typeface="나눔고딕" panose="020D0604000000000000" pitchFamily="50" charset="-127"/>
                          <a:cs typeface="Calibri"/>
                          <a:sym typeface="Calibri"/>
                        </a:rPr>
                        <a:t>이미지를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디텍트하여</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잘라내었을때</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정확도가 더 높다는 논문</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EfficientNet</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RestNet</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ATSS,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HardNet</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ASFF, YOLO v4의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detection</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tjdsmd를</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비교한 결과 YOLO v4의 속도와 정확도가 가장 높음을 알 수 있다.</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ko-KR" sz="1500" dirty="0">
                          <a:solidFill>
                            <a:srgbClr val="FFFFFF"/>
                          </a:solidFill>
                          <a:latin typeface="나눔고딕" panose="020D0604000000000000" pitchFamily="50" charset="-127"/>
                          <a:ea typeface="나눔고딕" panose="020D0604000000000000" pitchFamily="50" charset="-127"/>
                          <a:cs typeface="Calibri"/>
                          <a:sym typeface="Calibri"/>
                        </a:rPr>
                        <a:t>차종 </a:t>
                      </a:r>
                      <a:r>
                        <a:rPr lang="ko-KR" sz="1500" dirty="0" err="1">
                          <a:solidFill>
                            <a:srgbClr val="FFFFFF"/>
                          </a:solidFill>
                          <a:latin typeface="나눔고딕" panose="020D0604000000000000" pitchFamily="50" charset="-127"/>
                          <a:ea typeface="나눔고딕" panose="020D0604000000000000" pitchFamily="50" charset="-127"/>
                          <a:cs typeface="Calibri"/>
                          <a:sym typeface="Calibri"/>
                        </a:rPr>
                        <a:t>판단시</a:t>
                      </a:r>
                      <a:r>
                        <a:rPr lang="ko-KR" sz="1500" dirty="0">
                          <a:solidFill>
                            <a:srgbClr val="FFFFFF"/>
                          </a:solidFill>
                          <a:latin typeface="나눔고딕" panose="020D0604000000000000" pitchFamily="50" charset="-127"/>
                          <a:ea typeface="나눔고딕" panose="020D0604000000000000" pitchFamily="50" charset="-127"/>
                          <a:cs typeface="Calibri"/>
                          <a:sym typeface="Calibri"/>
                        </a:rPr>
                        <a:t> ResNet의 경우 90%이상의 정확도를 보여주는데 EfficientNet의 </a:t>
                      </a:r>
                      <a:r>
                        <a:rPr lang="en-US" altLang="ko-KR" sz="1500" dirty="0" err="1">
                          <a:solidFill>
                            <a:srgbClr val="FFFFFF"/>
                          </a:solidFill>
                          <a:latin typeface="나눔고딕" panose="020D0604000000000000" pitchFamily="50" charset="-127"/>
                          <a:ea typeface="나눔고딕" panose="020D0604000000000000" pitchFamily="50" charset="-127"/>
                          <a:cs typeface="Calibri"/>
                          <a:sym typeface="Calibri"/>
                        </a:rPr>
                        <a:t>resnet</a:t>
                      </a:r>
                      <a:r>
                        <a:rPr lang="ko-KR" altLang="en-US" sz="1500" dirty="0">
                          <a:solidFill>
                            <a:srgbClr val="FFFFFF"/>
                          </a:solidFill>
                          <a:latin typeface="나눔고딕" panose="020D0604000000000000" pitchFamily="50" charset="-127"/>
                          <a:ea typeface="나눔고딕" panose="020D0604000000000000" pitchFamily="50" charset="-127"/>
                          <a:cs typeface="Calibri"/>
                          <a:sym typeface="Calibri"/>
                        </a:rPr>
                        <a:t>보다 </a:t>
                      </a:r>
                      <a:r>
                        <a:rPr lang="ko-KR" altLang="en-US" sz="1500" dirty="0" err="1">
                          <a:solidFill>
                            <a:srgbClr val="FFFFFF"/>
                          </a:solidFill>
                          <a:latin typeface="나눔고딕" panose="020D0604000000000000" pitchFamily="50" charset="-127"/>
                          <a:ea typeface="나눔고딕" panose="020D0604000000000000" pitchFamily="50" charset="-127"/>
                          <a:cs typeface="Calibri"/>
                          <a:sym typeface="Calibri"/>
                        </a:rPr>
                        <a:t>파라미터</a:t>
                      </a:r>
                      <a:r>
                        <a:rPr lang="ko-KR" altLang="en-US"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ko-KR" altLang="en-US" sz="1500" dirty="0" err="1">
                          <a:solidFill>
                            <a:srgbClr val="FFFFFF"/>
                          </a:solidFill>
                          <a:latin typeface="나눔고딕" panose="020D0604000000000000" pitchFamily="50" charset="-127"/>
                          <a:ea typeface="나눔고딕" panose="020D0604000000000000" pitchFamily="50" charset="-127"/>
                          <a:cs typeface="Calibri"/>
                          <a:sym typeface="Calibri"/>
                        </a:rPr>
                        <a:t>갯수가</a:t>
                      </a:r>
                      <a:r>
                        <a:rPr lang="ko-KR" altLang="en-US" sz="1500" dirty="0">
                          <a:solidFill>
                            <a:srgbClr val="FFFFFF"/>
                          </a:solidFill>
                          <a:latin typeface="나눔고딕" panose="020D0604000000000000" pitchFamily="50" charset="-127"/>
                          <a:ea typeface="나눔고딕" panose="020D0604000000000000" pitchFamily="50" charset="-127"/>
                          <a:cs typeface="Calibri"/>
                          <a:sym typeface="Calibri"/>
                        </a:rPr>
                        <a:t> </a:t>
                      </a:r>
                      <a:r>
                        <a:rPr lang="en-US" altLang="ko-KR" sz="1500" dirty="0">
                          <a:solidFill>
                            <a:srgbClr val="FFFFFF"/>
                          </a:solidFill>
                          <a:latin typeface="나눔고딕" panose="020D0604000000000000" pitchFamily="50" charset="-127"/>
                          <a:ea typeface="나눔고딕" panose="020D0604000000000000" pitchFamily="50" charset="-127"/>
                          <a:cs typeface="Calibri"/>
                          <a:sym typeface="Calibri"/>
                        </a:rPr>
                        <a:t>7.6</a:t>
                      </a:r>
                      <a:r>
                        <a:rPr lang="ko-KR" altLang="en-US" sz="1500" dirty="0">
                          <a:solidFill>
                            <a:srgbClr val="FFFFFF"/>
                          </a:solidFill>
                          <a:latin typeface="나눔고딕" panose="020D0604000000000000" pitchFamily="50" charset="-127"/>
                          <a:ea typeface="나눔고딕" panose="020D0604000000000000" pitchFamily="50" charset="-127"/>
                          <a:cs typeface="Calibri"/>
                          <a:sym typeface="Calibri"/>
                        </a:rPr>
                        <a:t>배 적으면서 비슷한 정확도를 보인다</a:t>
                      </a:r>
                      <a:r>
                        <a:rPr lang="en-US" altLang="ko-KR" sz="1500" dirty="0">
                          <a:solidFill>
                            <a:srgbClr val="FFFFFF"/>
                          </a:solidFill>
                          <a:latin typeface="나눔고딕" panose="020D0604000000000000" pitchFamily="50" charset="-127"/>
                          <a:ea typeface="나눔고딕" panose="020D0604000000000000" pitchFamily="50" charset="-127"/>
                          <a:cs typeface="Calibri"/>
                          <a:sym typeface="Calibri"/>
                        </a:rPr>
                        <a:t>.</a:t>
                      </a:r>
                      <a:endParaRPr sz="1500" dirty="0">
                        <a:solidFill>
                          <a:srgbClr val="FFFFFF"/>
                        </a:solidFill>
                        <a:latin typeface="나눔고딕" panose="020D0604000000000000" pitchFamily="50" charset="-127"/>
                        <a:ea typeface="나눔고딕" panose="020D0604000000000000" pitchFamily="50" charset="-127"/>
                        <a:cs typeface="Calibri"/>
                        <a:sym typeface="Calib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bl>
          </a:graphicData>
        </a:graphic>
      </p:graphicFrame>
      <p:sp>
        <p:nvSpPr>
          <p:cNvPr id="189" name="Google Shape;189;p20"/>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a:t>
            </a:r>
            <a:r>
              <a:rPr lang="en-US" altLang="ko-KR" sz="3000" b="1" dirty="0"/>
              <a:t>– </a:t>
            </a:r>
            <a:r>
              <a:rPr lang="ko-KR" altLang="en-US" sz="3000" b="1" dirty="0"/>
              <a:t>관련 논문 </a:t>
            </a:r>
            <a:endParaRPr sz="30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p:nvPr/>
        </p:nvSpPr>
        <p:spPr>
          <a:xfrm>
            <a:off x="352225" y="2687650"/>
            <a:ext cx="3687000" cy="286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-데이터 </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전처리</a:t>
            </a:r>
            <a:endParaRPr sz="30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-Super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GAN</a:t>
            </a:r>
            <a:endParaRPr sz="16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Object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Detect</a:t>
            </a:r>
            <a:r>
              <a:rPr lang="ko-KR" sz="1500" dirty="0">
                <a:solidFill>
                  <a:schemeClr val="lt1"/>
                </a:solidFill>
                <a:latin typeface="나눔고딕" panose="020D0604000000000000" pitchFamily="50" charset="-127"/>
                <a:ea typeface="나눔고딕" panose="020D0604000000000000" pitchFamily="50" charset="-127"/>
                <a:cs typeface="Lato"/>
                <a:sym typeface="Lato"/>
              </a:rPr>
              <a:t>(YOLO v4)</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Classification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EfficientNet</a:t>
            </a:r>
            <a:r>
              <a:rPr lang="ko-KR" sz="1500" dirty="0">
                <a:solidFill>
                  <a:schemeClr val="lt1"/>
                </a:solidFill>
                <a:latin typeface="나눔고딕" panose="020D0604000000000000" pitchFamily="50" charset="-127"/>
                <a:ea typeface="나눔고딕" panose="020D0604000000000000" pitchFamily="50" charset="-127"/>
                <a:cs typeface="Lato"/>
                <a:sym typeface="Lato"/>
              </a:rPr>
              <a:t>)</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-OCR</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pic>
        <p:nvPicPr>
          <p:cNvPr id="196" name="Google Shape;196;p21"/>
          <p:cNvPicPr preferRelativeResize="0"/>
          <p:nvPr/>
        </p:nvPicPr>
        <p:blipFill>
          <a:blip r:embed="rId3">
            <a:alphaModFix/>
          </a:blip>
          <a:stretch>
            <a:fillRect/>
          </a:stretch>
        </p:blipFill>
        <p:spPr>
          <a:xfrm>
            <a:off x="3730888" y="4331750"/>
            <a:ext cx="2444200" cy="1592268"/>
          </a:xfrm>
          <a:prstGeom prst="rect">
            <a:avLst/>
          </a:prstGeom>
          <a:noFill/>
          <a:ln w="9525" cap="flat" cmpd="sng">
            <a:solidFill>
              <a:srgbClr val="FFFFFF"/>
            </a:solidFill>
            <a:prstDash val="solid"/>
            <a:round/>
            <a:headEnd type="none" w="sm" len="sm"/>
            <a:tailEnd type="none" w="sm" len="sm"/>
          </a:ln>
        </p:spPr>
      </p:pic>
      <p:pic>
        <p:nvPicPr>
          <p:cNvPr id="197" name="Google Shape;197;p21"/>
          <p:cNvPicPr preferRelativeResize="0"/>
          <p:nvPr/>
        </p:nvPicPr>
        <p:blipFill>
          <a:blip r:embed="rId4">
            <a:alphaModFix/>
          </a:blip>
          <a:stretch>
            <a:fillRect/>
          </a:stretch>
        </p:blipFill>
        <p:spPr>
          <a:xfrm>
            <a:off x="3730900" y="2123163"/>
            <a:ext cx="2444200" cy="1560309"/>
          </a:xfrm>
          <a:prstGeom prst="rect">
            <a:avLst/>
          </a:prstGeom>
          <a:noFill/>
          <a:ln w="9525" cap="flat" cmpd="sng">
            <a:solidFill>
              <a:srgbClr val="FFFFFF"/>
            </a:solidFill>
            <a:prstDash val="solid"/>
            <a:round/>
            <a:headEnd type="none" w="sm" len="sm"/>
            <a:tailEnd type="none" w="sm" len="sm"/>
          </a:ln>
        </p:spPr>
      </p:pic>
      <p:cxnSp>
        <p:nvCxnSpPr>
          <p:cNvPr id="198" name="Google Shape;198;p21"/>
          <p:cNvCxnSpPr/>
          <p:nvPr/>
        </p:nvCxnSpPr>
        <p:spPr>
          <a:xfrm>
            <a:off x="8024624" y="3714125"/>
            <a:ext cx="0" cy="0"/>
          </a:xfrm>
          <a:prstGeom prst="straightConnector1">
            <a:avLst/>
          </a:prstGeom>
          <a:noFill/>
          <a:ln w="9525" cap="flat" cmpd="sng">
            <a:solidFill>
              <a:schemeClr val="dk2"/>
            </a:solidFill>
            <a:prstDash val="solid"/>
            <a:round/>
            <a:headEnd type="none" w="med" len="med"/>
            <a:tailEnd type="none" w="med" len="med"/>
          </a:ln>
        </p:spPr>
      </p:cxnSp>
      <p:pic>
        <p:nvPicPr>
          <p:cNvPr id="199" name="Google Shape;199;p21"/>
          <p:cNvPicPr preferRelativeResize="0"/>
          <p:nvPr/>
        </p:nvPicPr>
        <p:blipFill>
          <a:blip r:embed="rId4">
            <a:alphaModFix/>
          </a:blip>
          <a:stretch>
            <a:fillRect/>
          </a:stretch>
        </p:blipFill>
        <p:spPr>
          <a:xfrm>
            <a:off x="6739700" y="2123163"/>
            <a:ext cx="2444200" cy="1560309"/>
          </a:xfrm>
          <a:prstGeom prst="rect">
            <a:avLst/>
          </a:prstGeom>
          <a:noFill/>
          <a:ln w="9525" cap="flat" cmpd="sng">
            <a:solidFill>
              <a:srgbClr val="FFFFFF"/>
            </a:solidFill>
            <a:prstDash val="solid"/>
            <a:round/>
            <a:headEnd type="none" w="sm" len="sm"/>
            <a:tailEnd type="none" w="sm" len="sm"/>
          </a:ln>
        </p:spPr>
      </p:pic>
      <p:pic>
        <p:nvPicPr>
          <p:cNvPr id="200" name="Google Shape;200;p21"/>
          <p:cNvPicPr preferRelativeResize="0"/>
          <p:nvPr/>
        </p:nvPicPr>
        <p:blipFill>
          <a:blip r:embed="rId3">
            <a:alphaModFix/>
          </a:blip>
          <a:stretch>
            <a:fillRect/>
          </a:stretch>
        </p:blipFill>
        <p:spPr>
          <a:xfrm>
            <a:off x="6739688" y="4331750"/>
            <a:ext cx="2444201" cy="1592268"/>
          </a:xfrm>
          <a:prstGeom prst="rect">
            <a:avLst/>
          </a:prstGeom>
          <a:noFill/>
          <a:ln w="9525" cap="flat" cmpd="sng">
            <a:solidFill>
              <a:srgbClr val="FFFFFF"/>
            </a:solidFill>
            <a:prstDash val="solid"/>
            <a:round/>
            <a:headEnd type="none" w="sm" len="sm"/>
            <a:tailEnd type="none" w="sm" len="sm"/>
          </a:ln>
        </p:spPr>
      </p:pic>
      <p:sp>
        <p:nvSpPr>
          <p:cNvPr id="201" name="Google Shape;201;p21"/>
          <p:cNvSpPr/>
          <p:nvPr/>
        </p:nvSpPr>
        <p:spPr>
          <a:xfrm>
            <a:off x="6923825" y="2329875"/>
            <a:ext cx="2107200" cy="132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6971025" y="4518451"/>
            <a:ext cx="2107200" cy="132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1"/>
          <p:cNvCxnSpPr/>
          <p:nvPr/>
        </p:nvCxnSpPr>
        <p:spPr>
          <a:xfrm>
            <a:off x="6423625" y="1777025"/>
            <a:ext cx="26400" cy="444900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21"/>
          <p:cNvSpPr txBox="1"/>
          <p:nvPr/>
        </p:nvSpPr>
        <p:spPr>
          <a:xfrm>
            <a:off x="4238525" y="1632225"/>
            <a:ext cx="7581900" cy="8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FFFFFF"/>
                </a:solidFill>
                <a:latin typeface="나눔고딕" panose="020D0604000000000000" pitchFamily="50" charset="-127"/>
                <a:ea typeface="나눔고딕" panose="020D0604000000000000" pitchFamily="50" charset="-127"/>
                <a:cs typeface="Lato"/>
                <a:sym typeface="Lato"/>
              </a:rPr>
              <a:t>         </a:t>
            </a:r>
            <a:r>
              <a:rPr lang="ko-KR" b="1" dirty="0" err="1">
                <a:solidFill>
                  <a:srgbClr val="FFFFFF"/>
                </a:solidFill>
                <a:latin typeface="나눔고딕" panose="020D0604000000000000" pitchFamily="50" charset="-127"/>
                <a:ea typeface="나눔고딕" panose="020D0604000000000000" pitchFamily="50" charset="-127"/>
                <a:cs typeface="Lato"/>
                <a:sym typeface="Lato"/>
              </a:rPr>
              <a:t>Original</a:t>
            </a:r>
            <a:r>
              <a:rPr lang="ko-KR" b="1" dirty="0">
                <a:solidFill>
                  <a:srgbClr val="FFFFFF"/>
                </a:solidFill>
                <a:latin typeface="나눔고딕" panose="020D0604000000000000" pitchFamily="50" charset="-127"/>
                <a:ea typeface="나눔고딕" panose="020D0604000000000000" pitchFamily="50" charset="-127"/>
                <a:cs typeface="Lato"/>
                <a:sym typeface="Lato"/>
              </a:rPr>
              <a:t>                                                                 </a:t>
            </a:r>
            <a:r>
              <a:rPr lang="ko-KR" b="1" dirty="0" err="1">
                <a:solidFill>
                  <a:srgbClr val="FFFFFF"/>
                </a:solidFill>
                <a:latin typeface="나눔고딕" panose="020D0604000000000000" pitchFamily="50" charset="-127"/>
                <a:ea typeface="나눔고딕" panose="020D0604000000000000" pitchFamily="50" charset="-127"/>
                <a:cs typeface="Lato"/>
                <a:sym typeface="Lato"/>
              </a:rPr>
              <a:t>Detected</a:t>
            </a:r>
            <a:endParaRPr b="1"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205" name="Google Shape;205;p21"/>
          <p:cNvSpPr txBox="1"/>
          <p:nvPr/>
        </p:nvSpPr>
        <p:spPr>
          <a:xfrm>
            <a:off x="4086125" y="3918225"/>
            <a:ext cx="7581900" cy="88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dirty="0">
                <a:solidFill>
                  <a:srgbClr val="FFFFFF"/>
                </a:solidFill>
                <a:latin typeface="나눔고딕" panose="020D0604000000000000" pitchFamily="50" charset="-127"/>
                <a:ea typeface="나눔고딕" panose="020D0604000000000000" pitchFamily="50" charset="-127"/>
                <a:cs typeface="Lato"/>
                <a:sym typeface="Lato"/>
              </a:rPr>
              <a:t>         SR 적용 전                                                      SR 적용 전 + </a:t>
            </a:r>
            <a:r>
              <a:rPr lang="ko-KR" b="1" dirty="0" err="1">
                <a:solidFill>
                  <a:srgbClr val="FFFFFF"/>
                </a:solidFill>
                <a:latin typeface="나눔고딕" panose="020D0604000000000000" pitchFamily="50" charset="-127"/>
                <a:ea typeface="나눔고딕" panose="020D0604000000000000" pitchFamily="50" charset="-127"/>
                <a:cs typeface="Lato"/>
                <a:sym typeface="Lato"/>
              </a:rPr>
              <a:t>Detected</a:t>
            </a:r>
            <a:endParaRPr b="1" dirty="0">
              <a:solidFill>
                <a:srgbClr val="FFFFFF"/>
              </a:solidFill>
              <a:latin typeface="나눔고딕" panose="020D0604000000000000" pitchFamily="50" charset="-127"/>
              <a:ea typeface="나눔고딕" panose="020D0604000000000000" pitchFamily="50" charset="-127"/>
              <a:cs typeface="Lato"/>
              <a:sym typeface="Lato"/>
            </a:endParaRPr>
          </a:p>
        </p:txBody>
      </p:sp>
      <p:cxnSp>
        <p:nvCxnSpPr>
          <p:cNvPr id="206" name="Google Shape;206;p21"/>
          <p:cNvCxnSpPr/>
          <p:nvPr/>
        </p:nvCxnSpPr>
        <p:spPr>
          <a:xfrm>
            <a:off x="3633025" y="3885900"/>
            <a:ext cx="5646900" cy="26400"/>
          </a:xfrm>
          <a:prstGeom prst="straightConnector1">
            <a:avLst/>
          </a:prstGeom>
          <a:noFill/>
          <a:ln w="9525" cap="flat" cmpd="sng">
            <a:solidFill>
              <a:schemeClr val="dk2"/>
            </a:solidFill>
            <a:prstDash val="solid"/>
            <a:round/>
            <a:headEnd type="none" w="med" len="med"/>
            <a:tailEnd type="none" w="med" len="med"/>
          </a:ln>
        </p:spPr>
      </p:cxnSp>
      <p:sp>
        <p:nvSpPr>
          <p:cNvPr id="207" name="Google Shape;207;p21"/>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구현 방향</a:t>
            </a:r>
            <a:endParaRPr sz="3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p:nvPr/>
        </p:nvSpPr>
        <p:spPr>
          <a:xfrm>
            <a:off x="352225" y="2687650"/>
            <a:ext cx="5617800" cy="286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-데이터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전처리</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-Super </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3000" b="1" dirty="0">
                <a:solidFill>
                  <a:schemeClr val="lt1"/>
                </a:solidFill>
                <a:latin typeface="나눔고딕" panose="020D0604000000000000" pitchFamily="50" charset="-127"/>
                <a:ea typeface="나눔고딕" panose="020D0604000000000000" pitchFamily="50" charset="-127"/>
                <a:cs typeface="Lato"/>
                <a:sym typeface="Lato"/>
              </a:rPr>
              <a:t>  GAN</a:t>
            </a:r>
            <a:endParaRPr sz="16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Object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Detect</a:t>
            </a:r>
            <a:r>
              <a:rPr lang="ko-KR" sz="1500" dirty="0">
                <a:solidFill>
                  <a:schemeClr val="lt1"/>
                </a:solidFill>
                <a:latin typeface="나눔고딕" panose="020D0604000000000000" pitchFamily="50" charset="-127"/>
                <a:ea typeface="나눔고딕" panose="020D0604000000000000" pitchFamily="50" charset="-127"/>
                <a:cs typeface="Lato"/>
                <a:sym typeface="Lato"/>
              </a:rPr>
              <a:t>(YOLO v4)</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Classification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EfficientNet</a:t>
            </a:r>
            <a:r>
              <a:rPr lang="ko-KR" sz="1500" dirty="0">
                <a:solidFill>
                  <a:schemeClr val="lt1"/>
                </a:solidFill>
                <a:latin typeface="나눔고딕" panose="020D0604000000000000" pitchFamily="50" charset="-127"/>
                <a:ea typeface="나눔고딕" panose="020D0604000000000000" pitchFamily="50" charset="-127"/>
                <a:cs typeface="Lato"/>
                <a:sym typeface="Lato"/>
              </a:rPr>
              <a:t>)</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-OCR</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pic>
        <p:nvPicPr>
          <p:cNvPr id="214" name="Google Shape;214;p22"/>
          <p:cNvPicPr preferRelativeResize="0"/>
          <p:nvPr/>
        </p:nvPicPr>
        <p:blipFill>
          <a:blip r:embed="rId3">
            <a:alphaModFix/>
          </a:blip>
          <a:stretch>
            <a:fillRect/>
          </a:stretch>
        </p:blipFill>
        <p:spPr>
          <a:xfrm>
            <a:off x="5320138" y="2107175"/>
            <a:ext cx="2444201" cy="1592268"/>
          </a:xfrm>
          <a:prstGeom prst="rect">
            <a:avLst/>
          </a:prstGeom>
          <a:noFill/>
          <a:ln w="9525" cap="flat" cmpd="sng">
            <a:solidFill>
              <a:srgbClr val="FFFFFF"/>
            </a:solidFill>
            <a:prstDash val="solid"/>
            <a:round/>
            <a:headEnd type="none" w="sm" len="sm"/>
            <a:tailEnd type="none" w="sm" len="sm"/>
          </a:ln>
        </p:spPr>
      </p:pic>
      <p:pic>
        <p:nvPicPr>
          <p:cNvPr id="215" name="Google Shape;215;p22"/>
          <p:cNvPicPr preferRelativeResize="0"/>
          <p:nvPr/>
        </p:nvPicPr>
        <p:blipFill>
          <a:blip r:embed="rId4">
            <a:alphaModFix/>
          </a:blip>
          <a:stretch>
            <a:fillRect/>
          </a:stretch>
        </p:blipFill>
        <p:spPr>
          <a:xfrm>
            <a:off x="5297650" y="4766176"/>
            <a:ext cx="2444200" cy="1560309"/>
          </a:xfrm>
          <a:prstGeom prst="rect">
            <a:avLst/>
          </a:prstGeom>
          <a:noFill/>
          <a:ln w="9525" cap="flat" cmpd="sng">
            <a:solidFill>
              <a:srgbClr val="FFFFFF"/>
            </a:solidFill>
            <a:prstDash val="solid"/>
            <a:round/>
            <a:headEnd type="none" w="sm" len="sm"/>
            <a:tailEnd type="none" w="sm" len="sm"/>
          </a:ln>
        </p:spPr>
      </p:pic>
      <p:cxnSp>
        <p:nvCxnSpPr>
          <p:cNvPr id="216" name="Google Shape;216;p22"/>
          <p:cNvCxnSpPr/>
          <p:nvPr/>
        </p:nvCxnSpPr>
        <p:spPr>
          <a:xfrm>
            <a:off x="8024624" y="3714125"/>
            <a:ext cx="0" cy="0"/>
          </a:xfrm>
          <a:prstGeom prst="straightConnector1">
            <a:avLst/>
          </a:prstGeom>
          <a:noFill/>
          <a:ln w="9525" cap="flat" cmpd="sng">
            <a:solidFill>
              <a:schemeClr val="dk2"/>
            </a:solidFill>
            <a:prstDash val="solid"/>
            <a:round/>
            <a:headEnd type="none" w="med" len="med"/>
            <a:tailEnd type="none" w="med" len="med"/>
          </a:ln>
        </p:spPr>
      </p:cxnSp>
      <p:cxnSp>
        <p:nvCxnSpPr>
          <p:cNvPr id="217" name="Google Shape;217;p22"/>
          <p:cNvCxnSpPr>
            <a:stCxn id="214" idx="2"/>
          </p:cNvCxnSpPr>
          <p:nvPr/>
        </p:nvCxnSpPr>
        <p:spPr>
          <a:xfrm flipH="1">
            <a:off x="6534138" y="3699443"/>
            <a:ext cx="8100" cy="1063200"/>
          </a:xfrm>
          <a:prstGeom prst="straightConnector1">
            <a:avLst/>
          </a:prstGeom>
          <a:noFill/>
          <a:ln w="19050" cap="flat" cmpd="sng">
            <a:solidFill>
              <a:schemeClr val="dk2"/>
            </a:solidFill>
            <a:prstDash val="solid"/>
            <a:round/>
            <a:headEnd type="none" w="med" len="med"/>
            <a:tailEnd type="triangle" w="med" len="med"/>
          </a:ln>
        </p:spPr>
      </p:cxnSp>
      <p:sp>
        <p:nvSpPr>
          <p:cNvPr id="218" name="Google Shape;218;p22"/>
          <p:cNvSpPr txBox="1"/>
          <p:nvPr/>
        </p:nvSpPr>
        <p:spPr>
          <a:xfrm>
            <a:off x="6640200" y="4131300"/>
            <a:ext cx="1921200" cy="41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dirty="0">
                <a:solidFill>
                  <a:srgbClr val="FFFFFF"/>
                </a:solidFill>
                <a:latin typeface="나눔고딕" panose="020D0604000000000000" pitchFamily="50" charset="-127"/>
                <a:ea typeface="나눔고딕" panose="020D0604000000000000" pitchFamily="50" charset="-127"/>
                <a:cs typeface="Lato"/>
                <a:sym typeface="Lato"/>
              </a:rPr>
              <a:t>SRGAN</a:t>
            </a:r>
            <a:endParaRPr sz="1500" b="1"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219" name="Google Shape;219;p22"/>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구현 방향</a:t>
            </a:r>
            <a:endParaRPr sz="30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3"/>
          <p:cNvSpPr txBox="1"/>
          <p:nvPr/>
        </p:nvSpPr>
        <p:spPr>
          <a:xfrm>
            <a:off x="352225" y="2687650"/>
            <a:ext cx="2755500" cy="30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-데이터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전처리</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-Super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GAN</a:t>
            </a:r>
            <a:endParaRPr sz="1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Object</a:t>
            </a:r>
            <a:r>
              <a:rPr lang="ko-KR" sz="3000" b="1" dirty="0">
                <a:solidFill>
                  <a:schemeClr val="lt1"/>
                </a:solidFill>
                <a:latin typeface="나눔고딕" panose="020D0604000000000000" pitchFamily="50" charset="-127"/>
                <a:ea typeface="나눔고딕" panose="020D0604000000000000" pitchFamily="50" charset="-127"/>
                <a:cs typeface="Lato"/>
                <a:sym typeface="Lato"/>
              </a:rPr>
              <a:t> </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Detect</a:t>
            </a:r>
            <a:endParaRPr sz="30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  (YOLO v4)</a:t>
            </a:r>
            <a:endParaRPr sz="30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Classification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EfficientNet</a:t>
            </a:r>
            <a:r>
              <a:rPr lang="ko-KR" sz="1500" dirty="0">
                <a:solidFill>
                  <a:schemeClr val="lt1"/>
                </a:solidFill>
                <a:latin typeface="나눔고딕" panose="020D0604000000000000" pitchFamily="50" charset="-127"/>
                <a:ea typeface="나눔고딕" panose="020D0604000000000000" pitchFamily="50" charset="-127"/>
                <a:cs typeface="Lato"/>
                <a:sym typeface="Lato"/>
              </a:rPr>
              <a:t>)</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-OCR</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pic>
        <p:nvPicPr>
          <p:cNvPr id="226" name="Google Shape;226;p23"/>
          <p:cNvPicPr preferRelativeResize="0"/>
          <p:nvPr/>
        </p:nvPicPr>
        <p:blipFill>
          <a:blip r:embed="rId3">
            <a:alphaModFix/>
          </a:blip>
          <a:stretch>
            <a:fillRect/>
          </a:stretch>
        </p:blipFill>
        <p:spPr>
          <a:xfrm>
            <a:off x="3571850" y="2038238"/>
            <a:ext cx="5755426" cy="4300324"/>
          </a:xfrm>
          <a:prstGeom prst="rect">
            <a:avLst/>
          </a:prstGeom>
          <a:noFill/>
          <a:ln>
            <a:noFill/>
          </a:ln>
        </p:spPr>
      </p:pic>
      <p:sp>
        <p:nvSpPr>
          <p:cNvPr id="227" name="Google Shape;227;p23"/>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구현 방향</a:t>
            </a:r>
            <a:endParaRPr sz="3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4"/>
          <p:cNvSpPr txBox="1"/>
          <p:nvPr/>
        </p:nvSpPr>
        <p:spPr>
          <a:xfrm>
            <a:off x="352225" y="2687650"/>
            <a:ext cx="2714700" cy="34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-데이터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전처리</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-Super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Resolution</a:t>
            </a:r>
            <a:r>
              <a:rPr lang="ko-KR" sz="1500" dirty="0">
                <a:solidFill>
                  <a:schemeClr val="lt1"/>
                </a:solidFill>
                <a:latin typeface="나눔고딕" panose="020D0604000000000000" pitchFamily="50" charset="-127"/>
                <a:ea typeface="나눔고딕" panose="020D0604000000000000" pitchFamily="50" charset="-127"/>
                <a:cs typeface="Lato"/>
                <a:sym typeface="Lato"/>
              </a:rPr>
              <a:t> GAN</a:t>
            </a:r>
            <a:endParaRPr sz="1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Object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r>
              <a:rPr lang="ko-KR" sz="1500" dirty="0" err="1">
                <a:solidFill>
                  <a:schemeClr val="lt1"/>
                </a:solidFill>
                <a:latin typeface="나눔고딕" panose="020D0604000000000000" pitchFamily="50" charset="-127"/>
                <a:ea typeface="나눔고딕" panose="020D0604000000000000" pitchFamily="50" charset="-127"/>
                <a:cs typeface="Lato"/>
                <a:sym typeface="Lato"/>
              </a:rPr>
              <a:t>Detect</a:t>
            </a:r>
            <a:r>
              <a:rPr lang="ko-KR" sz="1500" dirty="0">
                <a:solidFill>
                  <a:schemeClr val="lt1"/>
                </a:solidFill>
                <a:latin typeface="나눔고딕" panose="020D0604000000000000" pitchFamily="50" charset="-127"/>
                <a:ea typeface="나눔고딕" panose="020D0604000000000000" pitchFamily="50" charset="-127"/>
                <a:cs typeface="Lato"/>
                <a:sym typeface="Lato"/>
              </a:rPr>
              <a:t> (YOLO v4)</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Classification</a:t>
            </a:r>
            <a:endParaRPr sz="30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3000" b="1" dirty="0">
                <a:solidFill>
                  <a:schemeClr val="lt1"/>
                </a:solidFill>
                <a:latin typeface="나눔고딕" panose="020D0604000000000000" pitchFamily="50" charset="-127"/>
                <a:ea typeface="나눔고딕" panose="020D0604000000000000" pitchFamily="50" charset="-127"/>
                <a:cs typeface="Lato"/>
                <a:sym typeface="Lato"/>
              </a:rPr>
              <a:t>  (</a:t>
            </a:r>
            <a:r>
              <a:rPr lang="ko-KR" sz="3000" b="1" dirty="0" err="1">
                <a:solidFill>
                  <a:schemeClr val="lt1"/>
                </a:solidFill>
                <a:latin typeface="나눔고딕" panose="020D0604000000000000" pitchFamily="50" charset="-127"/>
                <a:ea typeface="나눔고딕" panose="020D0604000000000000" pitchFamily="50" charset="-127"/>
                <a:cs typeface="Lato"/>
                <a:sym typeface="Lato"/>
              </a:rPr>
              <a:t>EfficientNet</a:t>
            </a:r>
            <a:r>
              <a:rPr lang="ko-KR" sz="3000" b="1" dirty="0">
                <a:solidFill>
                  <a:schemeClr val="lt1"/>
                </a:solidFill>
                <a:latin typeface="나눔고딕" panose="020D0604000000000000" pitchFamily="50" charset="-127"/>
                <a:ea typeface="나눔고딕" panose="020D0604000000000000" pitchFamily="50" charset="-127"/>
                <a:cs typeface="Lato"/>
                <a:sym typeface="Lato"/>
              </a:rPr>
              <a:t>)</a:t>
            </a:r>
            <a:endParaRPr sz="3000" b="1"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00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-OCR</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lnSpc>
                <a:spcPct val="115000"/>
              </a:lnSpc>
              <a:spcBef>
                <a:spcPts val="1900"/>
              </a:spcBef>
              <a:spcAft>
                <a:spcPts val="0"/>
              </a:spcAft>
              <a:buNone/>
            </a:pPr>
            <a:r>
              <a:rPr lang="ko-KR" sz="1500" dirty="0">
                <a:solidFill>
                  <a:schemeClr val="lt1"/>
                </a:solidFill>
                <a:latin typeface="나눔고딕" panose="020D0604000000000000" pitchFamily="50" charset="-127"/>
                <a:ea typeface="나눔고딕" panose="020D0604000000000000" pitchFamily="50" charset="-127"/>
                <a:cs typeface="Lato"/>
                <a:sym typeface="Lato"/>
              </a:rPr>
              <a:t>                </a:t>
            </a:r>
            <a:endParaRPr sz="1500" dirty="0">
              <a:solidFill>
                <a:schemeClr val="lt1"/>
              </a:solidFill>
              <a:latin typeface="나눔고딕" panose="020D0604000000000000" pitchFamily="50" charset="-127"/>
              <a:ea typeface="나눔고딕" panose="020D0604000000000000" pitchFamily="50" charset="-127"/>
              <a:cs typeface="Lato"/>
              <a:sym typeface="Lato"/>
            </a:endParaRPr>
          </a:p>
          <a:p>
            <a:pPr marL="0" lvl="0" indent="0" algn="l" rtl="0">
              <a:spcBef>
                <a:spcPts val="1900"/>
              </a:spcBef>
              <a:spcAft>
                <a:spcPts val="0"/>
              </a:spcAft>
              <a:buNone/>
            </a:pPr>
            <a:endParaRPr dirty="0">
              <a:latin typeface="나눔고딕" panose="020D0604000000000000" pitchFamily="50" charset="-127"/>
              <a:ea typeface="나눔고딕" panose="020D0604000000000000" pitchFamily="50" charset="-127"/>
              <a:cs typeface="Lato"/>
              <a:sym typeface="Lato"/>
            </a:endParaRPr>
          </a:p>
        </p:txBody>
      </p:sp>
      <p:pic>
        <p:nvPicPr>
          <p:cNvPr id="234" name="Google Shape;234;p24"/>
          <p:cNvPicPr preferRelativeResize="0"/>
          <p:nvPr/>
        </p:nvPicPr>
        <p:blipFill>
          <a:blip r:embed="rId3">
            <a:alphaModFix/>
          </a:blip>
          <a:stretch>
            <a:fillRect/>
          </a:stretch>
        </p:blipFill>
        <p:spPr>
          <a:xfrm>
            <a:off x="3520975" y="2192349"/>
            <a:ext cx="3089893" cy="1721525"/>
          </a:xfrm>
          <a:prstGeom prst="rect">
            <a:avLst/>
          </a:prstGeom>
          <a:noFill/>
          <a:ln w="9525" cap="flat" cmpd="sng">
            <a:solidFill>
              <a:srgbClr val="FFFFFF"/>
            </a:solidFill>
            <a:prstDash val="solid"/>
            <a:round/>
            <a:headEnd type="none" w="sm" len="sm"/>
            <a:tailEnd type="none" w="sm" len="sm"/>
          </a:ln>
        </p:spPr>
      </p:pic>
      <p:pic>
        <p:nvPicPr>
          <p:cNvPr id="235" name="Google Shape;235;p24"/>
          <p:cNvPicPr preferRelativeResize="0"/>
          <p:nvPr/>
        </p:nvPicPr>
        <p:blipFill>
          <a:blip r:embed="rId4">
            <a:alphaModFix/>
          </a:blip>
          <a:stretch>
            <a:fillRect/>
          </a:stretch>
        </p:blipFill>
        <p:spPr>
          <a:xfrm>
            <a:off x="3520975" y="4293376"/>
            <a:ext cx="3089900" cy="1746248"/>
          </a:xfrm>
          <a:prstGeom prst="rect">
            <a:avLst/>
          </a:prstGeom>
          <a:noFill/>
          <a:ln w="9525" cap="flat" cmpd="sng">
            <a:solidFill>
              <a:srgbClr val="FFFFFF"/>
            </a:solidFill>
            <a:prstDash val="solid"/>
            <a:round/>
            <a:headEnd type="none" w="sm" len="sm"/>
            <a:tailEnd type="none" w="sm" len="sm"/>
          </a:ln>
        </p:spPr>
      </p:pic>
      <p:sp>
        <p:nvSpPr>
          <p:cNvPr id="236" name="Google Shape;236;p24"/>
          <p:cNvSpPr/>
          <p:nvPr/>
        </p:nvSpPr>
        <p:spPr>
          <a:xfrm>
            <a:off x="4012475" y="2763850"/>
            <a:ext cx="1943700" cy="967200"/>
          </a:xfrm>
          <a:prstGeom prst="rect">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3981150" y="5048250"/>
            <a:ext cx="1175100" cy="795300"/>
          </a:xfrm>
          <a:prstGeom prst="rect">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txBox="1"/>
          <p:nvPr/>
        </p:nvSpPr>
        <p:spPr>
          <a:xfrm>
            <a:off x="7518400" y="2800350"/>
            <a:ext cx="1824300" cy="495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KR" sz="1600" dirty="0">
                <a:solidFill>
                  <a:srgbClr val="FFFFFF"/>
                </a:solidFill>
                <a:latin typeface="나눔고딕" panose="020D0604000000000000" pitchFamily="50" charset="-127"/>
                <a:ea typeface="나눔고딕" panose="020D0604000000000000" pitchFamily="50" charset="-127"/>
                <a:cs typeface="Lato"/>
                <a:sym typeface="Lato"/>
              </a:rPr>
              <a:t>현대 제네시스 g80</a:t>
            </a:r>
            <a:endParaRPr sz="1600" dirty="0">
              <a:solidFill>
                <a:srgbClr val="FFFFFF"/>
              </a:solidFill>
              <a:latin typeface="나눔고딕" panose="020D0604000000000000" pitchFamily="50" charset="-127"/>
              <a:ea typeface="나눔고딕" panose="020D0604000000000000" pitchFamily="50" charset="-127"/>
              <a:cs typeface="Lato"/>
              <a:sym typeface="Lato"/>
            </a:endParaRPr>
          </a:p>
        </p:txBody>
      </p:sp>
      <p:sp>
        <p:nvSpPr>
          <p:cNvPr id="239" name="Google Shape;239;p24"/>
          <p:cNvSpPr txBox="1"/>
          <p:nvPr/>
        </p:nvSpPr>
        <p:spPr>
          <a:xfrm>
            <a:off x="7522125" y="5048250"/>
            <a:ext cx="2288700" cy="495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ko-KR" sz="1600" dirty="0">
                <a:solidFill>
                  <a:srgbClr val="FFFFFF"/>
                </a:solidFill>
                <a:latin typeface="나눔고딕" panose="020D0604000000000000" pitchFamily="50" charset="-127"/>
                <a:ea typeface="나눔고딕" panose="020D0604000000000000" pitchFamily="50" charset="-127"/>
                <a:cs typeface="Lato"/>
                <a:sym typeface="Lato"/>
              </a:rPr>
              <a:t>쉐보레 </a:t>
            </a:r>
            <a:r>
              <a:rPr lang="ko-KR" sz="1600" dirty="0" err="1">
                <a:solidFill>
                  <a:srgbClr val="FFFFFF"/>
                </a:solidFill>
                <a:latin typeface="나눔고딕" panose="020D0604000000000000" pitchFamily="50" charset="-127"/>
                <a:ea typeface="나눔고딕" panose="020D0604000000000000" pitchFamily="50" charset="-127"/>
                <a:cs typeface="Lato"/>
                <a:sym typeface="Lato"/>
              </a:rPr>
              <a:t>트레일블레이저</a:t>
            </a:r>
            <a:endParaRPr sz="1600" dirty="0">
              <a:solidFill>
                <a:srgbClr val="FFFFFF"/>
              </a:solidFill>
              <a:latin typeface="나눔고딕" panose="020D0604000000000000" pitchFamily="50" charset="-127"/>
              <a:ea typeface="나눔고딕" panose="020D0604000000000000" pitchFamily="50" charset="-127"/>
              <a:cs typeface="Lato"/>
              <a:sym typeface="Lato"/>
            </a:endParaRPr>
          </a:p>
        </p:txBody>
      </p:sp>
      <p:cxnSp>
        <p:nvCxnSpPr>
          <p:cNvPr id="240" name="Google Shape;240;p24"/>
          <p:cNvCxnSpPr>
            <a:stCxn id="234" idx="3"/>
            <a:endCxn id="238" idx="1"/>
          </p:cNvCxnSpPr>
          <p:nvPr/>
        </p:nvCxnSpPr>
        <p:spPr>
          <a:xfrm rot="10800000" flipH="1">
            <a:off x="6610868" y="3048011"/>
            <a:ext cx="907500" cy="5100"/>
          </a:xfrm>
          <a:prstGeom prst="straightConnector1">
            <a:avLst/>
          </a:prstGeom>
          <a:noFill/>
          <a:ln w="19050" cap="flat" cmpd="sng">
            <a:solidFill>
              <a:schemeClr val="dk2"/>
            </a:solidFill>
            <a:prstDash val="solid"/>
            <a:round/>
            <a:headEnd type="none" w="med" len="med"/>
            <a:tailEnd type="triangle" w="med" len="med"/>
          </a:ln>
        </p:spPr>
      </p:cxnSp>
      <p:cxnSp>
        <p:nvCxnSpPr>
          <p:cNvPr id="241" name="Google Shape;241;p24"/>
          <p:cNvCxnSpPr/>
          <p:nvPr/>
        </p:nvCxnSpPr>
        <p:spPr>
          <a:xfrm rot="10800000" flipH="1">
            <a:off x="6610868" y="5257811"/>
            <a:ext cx="907500" cy="5100"/>
          </a:xfrm>
          <a:prstGeom prst="straightConnector1">
            <a:avLst/>
          </a:prstGeom>
          <a:noFill/>
          <a:ln w="19050" cap="flat" cmpd="sng">
            <a:solidFill>
              <a:schemeClr val="dk2"/>
            </a:solidFill>
            <a:prstDash val="solid"/>
            <a:round/>
            <a:headEnd type="none" w="med" len="med"/>
            <a:tailEnd type="triangle" w="med" len="med"/>
          </a:ln>
        </p:spPr>
      </p:cxnSp>
      <p:sp>
        <p:nvSpPr>
          <p:cNvPr id="242" name="Google Shape;242;p24"/>
          <p:cNvSpPr txBox="1">
            <a:spLocks noGrp="1"/>
          </p:cNvSpPr>
          <p:nvPr>
            <p:ph type="title"/>
          </p:nvPr>
        </p:nvSpPr>
        <p:spPr>
          <a:xfrm>
            <a:off x="233475" y="161175"/>
            <a:ext cx="7625400" cy="725100"/>
          </a:xfrm>
          <a:prstGeom prst="rect">
            <a:avLst/>
          </a:prstGeom>
        </p:spPr>
        <p:txBody>
          <a:bodyPr spcFirstLastPara="1" wrap="square" lIns="106650" tIns="106650" rIns="106650" bIns="106650" anchor="t" anchorCtr="0">
            <a:noAutofit/>
          </a:bodyPr>
          <a:lstStyle/>
          <a:p>
            <a:pPr marL="457200" lvl="0" indent="-419100" algn="l" rtl="0">
              <a:spcBef>
                <a:spcPts val="0"/>
              </a:spcBef>
              <a:spcAft>
                <a:spcPts val="0"/>
              </a:spcAft>
              <a:buSzPts val="3000"/>
              <a:buAutoNum type="arabicPeriod"/>
            </a:pPr>
            <a:r>
              <a:rPr lang="ko-KR" sz="3000" b="1" dirty="0"/>
              <a:t>프로젝트 - 구현 방향</a:t>
            </a:r>
            <a:endParaRPr sz="3000" b="1" dirty="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F4740F04D9A2244F9DD43C3ACFE1553B" ma:contentTypeVersion="7" ma:contentTypeDescription="새 문서를 만듭니다." ma:contentTypeScope="" ma:versionID="7880553609202a5a6b9679ab4990d745">
  <xsd:schema xmlns:xsd="http://www.w3.org/2001/XMLSchema" xmlns:xs="http://www.w3.org/2001/XMLSchema" xmlns:p="http://schemas.microsoft.com/office/2006/metadata/properties" xmlns:ns2="545ff6fc-d6ca-45b2-8b05-c05957fffb93" targetNamespace="http://schemas.microsoft.com/office/2006/metadata/properties" ma:root="true" ma:fieldsID="13e8e3cb6d740565bd1995bf7f3a0b0b" ns2:_="">
    <xsd:import namespace="545ff6fc-d6ca-45b2-8b05-c05957fffb9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5ff6fc-d6ca-45b2-8b05-c05957fffb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FE33D20-1A34-4FD2-B345-DAF5EB8FDAD1}"/>
</file>

<file path=customXml/itemProps2.xml><?xml version="1.0" encoding="utf-8"?>
<ds:datastoreItem xmlns:ds="http://schemas.openxmlformats.org/officeDocument/2006/customXml" ds:itemID="{2F8C05C5-1C24-40A6-A9AE-501C5770F76E}"/>
</file>

<file path=customXml/itemProps3.xml><?xml version="1.0" encoding="utf-8"?>
<ds:datastoreItem xmlns:ds="http://schemas.openxmlformats.org/officeDocument/2006/customXml" ds:itemID="{1484C6A1-2AB9-4175-9A5A-1A52CB7207EB}"/>
</file>

<file path=docProps/app.xml><?xml version="1.0" encoding="utf-8"?>
<Properties xmlns="http://schemas.openxmlformats.org/officeDocument/2006/extended-properties" xmlns:vt="http://schemas.openxmlformats.org/officeDocument/2006/docPropsVTypes">
  <TotalTime>51</TotalTime>
  <Words>1724</Words>
  <Application>Microsoft Office PowerPoint</Application>
  <PresentationFormat>A4 용지(210x297mm)</PresentationFormat>
  <Paragraphs>282</Paragraphs>
  <Slides>21</Slides>
  <Notes>21</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21</vt:i4>
      </vt:variant>
    </vt:vector>
  </HeadingPairs>
  <TitlesOfParts>
    <vt:vector size="28" baseType="lpstr">
      <vt:lpstr>나눔고딕</vt:lpstr>
      <vt:lpstr>Arial</vt:lpstr>
      <vt:lpstr>Lato</vt:lpstr>
      <vt:lpstr>Malgun Gothic</vt:lpstr>
      <vt:lpstr>Montserrat</vt:lpstr>
      <vt:lpstr>Calibri</vt:lpstr>
      <vt:lpstr>Focus</vt:lpstr>
      <vt:lpstr>Mul-CAR? 저 해상도 이미지 복원을 통한 차량 판독 B반/4조  </vt:lpstr>
      <vt:lpstr>목차</vt:lpstr>
      <vt:lpstr>프로젝트 - 추진 배경</vt:lpstr>
      <vt:lpstr>프로젝트 - 목표</vt:lpstr>
      <vt:lpstr>프로젝트 – 관련 논문 </vt:lpstr>
      <vt:lpstr>프로젝트 - 구현 방향</vt:lpstr>
      <vt:lpstr>프로젝트 - 구현 방향</vt:lpstr>
      <vt:lpstr>프로젝트 - 구현 방향</vt:lpstr>
      <vt:lpstr>프로젝트 - 구현 방향</vt:lpstr>
      <vt:lpstr>프로젝트 - 구현 방향</vt:lpstr>
      <vt:lpstr>프로젝트 - 전체 구조도</vt:lpstr>
      <vt:lpstr>2. 구현 과정 - Super Resolution</vt:lpstr>
      <vt:lpstr>2. 구현 과정 - Detection model</vt:lpstr>
      <vt:lpstr>2. 구현 과정 - Classification</vt:lpstr>
      <vt:lpstr>2. 구현 과정 - OCR</vt:lpstr>
      <vt:lpstr>3. 프로젝트 결과 - Model 별 성능 결과</vt:lpstr>
      <vt:lpstr>3. 프로젝트 결과 - 시연영상</vt:lpstr>
      <vt:lpstr>3. 프로젝트 결과 - 개선사항</vt:lpstr>
      <vt:lpstr>3. 프로젝트 결과 - 기대 응용 분야</vt:lpstr>
      <vt:lpstr>감사합니다</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Mul-CAR? 저 해상도 이미지 복원을 통한 차량 판독 B반/4조</dc:title>
  <dc:creator>LG</dc:creator>
  <cp:lastModifiedBy>Choi Jiseon</cp:lastModifiedBy>
  <cp:revision>7</cp:revision>
  <dcterms:modified xsi:type="dcterms:W3CDTF">2020-06-04T06:38:47Z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0x010100F4740F04D9A2244F9DD43C3ACFE1553B</vt:lpwstr>
  </property>
</Properties>
</file>